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0"/>
  </p:notesMasterIdLst>
  <p:sldIdLst>
    <p:sldId id="256" r:id="rId2"/>
    <p:sldId id="268" r:id="rId3"/>
    <p:sldId id="257" r:id="rId4"/>
    <p:sldId id="269" r:id="rId5"/>
    <p:sldId id="260" r:id="rId6"/>
    <p:sldId id="261" r:id="rId7"/>
    <p:sldId id="264" r:id="rId8"/>
    <p:sldId id="259" r:id="rId9"/>
    <p:sldId id="265" r:id="rId10"/>
    <p:sldId id="262" r:id="rId11"/>
    <p:sldId id="266" r:id="rId12"/>
    <p:sldId id="273" r:id="rId13"/>
    <p:sldId id="274" r:id="rId14"/>
    <p:sldId id="267" r:id="rId15"/>
    <p:sldId id="275" r:id="rId16"/>
    <p:sldId id="270" r:id="rId17"/>
    <p:sldId id="263"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65"/>
    <p:restoredTop sz="89702" autoAdjust="0"/>
  </p:normalViewPr>
  <p:slideViewPr>
    <p:cSldViewPr snapToGrid="0" snapToObjects="1">
      <p:cViewPr>
        <p:scale>
          <a:sx n="79" d="100"/>
          <a:sy n="79" d="100"/>
        </p:scale>
        <p:origin x="144" y="96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Avirup/Desktop/Fall,%202017/Introduction%20to%20Data%20Mining/Projects/Final%20Project/Resul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Avirup/Desktop/Fall,%202017/Introduction%20to%20Data%20Mining/Projects/Final%20Project/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Performance Metrics Comparison on Small Dataset</a:t>
            </a:r>
          </a:p>
        </c:rich>
      </c:tx>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Sheet2!$B$1</c:f>
              <c:strCache>
                <c:ptCount val="1"/>
                <c:pt idx="0">
                  <c:v>Accuracy (%)</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Sheet2!$A$2:$A$5</c:f>
              <c:strCache>
                <c:ptCount val="4"/>
                <c:pt idx="0">
                  <c:v>Decision Tree</c:v>
                </c:pt>
                <c:pt idx="1">
                  <c:v>K-Nearest Neighbour</c:v>
                </c:pt>
                <c:pt idx="2">
                  <c:v>Logistic Regression</c:v>
                </c:pt>
                <c:pt idx="3">
                  <c:v>Gaussian Naïve Bayes</c:v>
                </c:pt>
              </c:strCache>
            </c:strRef>
          </c:cat>
          <c:val>
            <c:numRef>
              <c:f>Sheet2!$B$2:$B$5</c:f>
              <c:numCache>
                <c:formatCode>General</c:formatCode>
                <c:ptCount val="4"/>
                <c:pt idx="0">
                  <c:v>90.96</c:v>
                </c:pt>
                <c:pt idx="1">
                  <c:v>89.68000000000001</c:v>
                </c:pt>
                <c:pt idx="2">
                  <c:v>77.04</c:v>
                </c:pt>
                <c:pt idx="3">
                  <c:v>62.28</c:v>
                </c:pt>
              </c:numCache>
            </c:numRef>
          </c:val>
        </c:ser>
        <c:ser>
          <c:idx val="1"/>
          <c:order val="1"/>
          <c:tx>
            <c:strRef>
              <c:f>Sheet2!$C$1</c:f>
              <c:strCache>
                <c:ptCount val="1"/>
                <c:pt idx="0">
                  <c:v>Precision (%)</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Sheet2!$A$2:$A$5</c:f>
              <c:strCache>
                <c:ptCount val="4"/>
                <c:pt idx="0">
                  <c:v>Decision Tree</c:v>
                </c:pt>
                <c:pt idx="1">
                  <c:v>K-Nearest Neighbour</c:v>
                </c:pt>
                <c:pt idx="2">
                  <c:v>Logistic Regression</c:v>
                </c:pt>
                <c:pt idx="3">
                  <c:v>Gaussian Naïve Bayes</c:v>
                </c:pt>
              </c:strCache>
            </c:strRef>
          </c:cat>
          <c:val>
            <c:numRef>
              <c:f>Sheet2!$C$2:$C$5</c:f>
              <c:numCache>
                <c:formatCode>General</c:formatCode>
                <c:ptCount val="4"/>
                <c:pt idx="0">
                  <c:v>90.97</c:v>
                </c:pt>
                <c:pt idx="1">
                  <c:v>91.33</c:v>
                </c:pt>
                <c:pt idx="2">
                  <c:v>92.8</c:v>
                </c:pt>
                <c:pt idx="3">
                  <c:v>95.87</c:v>
                </c:pt>
              </c:numCache>
            </c:numRef>
          </c:val>
        </c:ser>
        <c:ser>
          <c:idx val="2"/>
          <c:order val="2"/>
          <c:tx>
            <c:strRef>
              <c:f>Sheet2!$D$1</c:f>
              <c:strCache>
                <c:ptCount val="1"/>
                <c:pt idx="0">
                  <c:v>Recall (%)</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Sheet2!$A$2:$A$5</c:f>
              <c:strCache>
                <c:ptCount val="4"/>
                <c:pt idx="0">
                  <c:v>Decision Tree</c:v>
                </c:pt>
                <c:pt idx="1">
                  <c:v>K-Nearest Neighbour</c:v>
                </c:pt>
                <c:pt idx="2">
                  <c:v>Logistic Regression</c:v>
                </c:pt>
                <c:pt idx="3">
                  <c:v>Gaussian Naïve Bayes</c:v>
                </c:pt>
              </c:strCache>
            </c:strRef>
          </c:cat>
          <c:val>
            <c:numRef>
              <c:f>Sheet2!$D$2:$D$5</c:f>
              <c:numCache>
                <c:formatCode>General</c:formatCode>
                <c:ptCount val="4"/>
                <c:pt idx="0">
                  <c:v>99.99</c:v>
                </c:pt>
                <c:pt idx="1">
                  <c:v>97.95</c:v>
                </c:pt>
                <c:pt idx="2">
                  <c:v>81.04</c:v>
                </c:pt>
                <c:pt idx="3">
                  <c:v>61.17</c:v>
                </c:pt>
              </c:numCache>
            </c:numRef>
          </c:val>
        </c:ser>
        <c:ser>
          <c:idx val="3"/>
          <c:order val="3"/>
          <c:tx>
            <c:strRef>
              <c:f>Sheet2!$E$1</c:f>
              <c:strCache>
                <c:ptCount val="1"/>
                <c:pt idx="0">
                  <c:v>F1-Score</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Sheet2!$A$2:$A$5</c:f>
              <c:strCache>
                <c:ptCount val="4"/>
                <c:pt idx="0">
                  <c:v>Decision Tree</c:v>
                </c:pt>
                <c:pt idx="1">
                  <c:v>K-Nearest Neighbour</c:v>
                </c:pt>
                <c:pt idx="2">
                  <c:v>Logistic Regression</c:v>
                </c:pt>
                <c:pt idx="3">
                  <c:v>Gaussian Naïve Bayes</c:v>
                </c:pt>
              </c:strCache>
            </c:strRef>
          </c:cat>
          <c:val>
            <c:numRef>
              <c:f>Sheet2!$E$2:$E$5</c:f>
              <c:numCache>
                <c:formatCode>General</c:formatCode>
                <c:ptCount val="4"/>
                <c:pt idx="0">
                  <c:v>95.27</c:v>
                </c:pt>
                <c:pt idx="1">
                  <c:v>94.53</c:v>
                </c:pt>
                <c:pt idx="2">
                  <c:v>86.52</c:v>
                </c:pt>
                <c:pt idx="3">
                  <c:v>74.68000000000001</c:v>
                </c:pt>
              </c:numCache>
            </c:numRef>
          </c:val>
        </c:ser>
        <c:dLbls>
          <c:dLblPos val="inEnd"/>
          <c:showLegendKey val="0"/>
          <c:showVal val="1"/>
          <c:showCatName val="0"/>
          <c:showSerName val="0"/>
          <c:showPercent val="0"/>
          <c:showBubbleSize val="0"/>
        </c:dLbls>
        <c:gapWidth val="65"/>
        <c:axId val="856799360"/>
        <c:axId val="883965760"/>
      </c:barChart>
      <c:catAx>
        <c:axId val="856799360"/>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1" i="0" u="none" strike="noStrike" kern="1200" cap="all" baseline="0">
                <a:solidFill>
                  <a:schemeClr val="tx1"/>
                </a:solidFill>
                <a:latin typeface="+mn-lt"/>
                <a:ea typeface="+mn-ea"/>
                <a:cs typeface="+mn-cs"/>
              </a:defRPr>
            </a:pPr>
            <a:endParaRPr lang="en-US"/>
          </a:p>
        </c:txPr>
        <c:crossAx val="883965760"/>
        <c:crosses val="autoZero"/>
        <c:auto val="1"/>
        <c:lblAlgn val="ctr"/>
        <c:lblOffset val="100"/>
        <c:noMultiLvlLbl val="0"/>
      </c:catAx>
      <c:valAx>
        <c:axId val="883965760"/>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856799360"/>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Performance Metrics Comparison on Large Dataset</a:t>
            </a:r>
          </a:p>
        </c:rich>
      </c:tx>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Sheet2!$B$1</c:f>
              <c:strCache>
                <c:ptCount val="1"/>
                <c:pt idx="0">
                  <c:v>Accuracy (%)</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Sheet2!$A$2:$A$5</c:f>
              <c:strCache>
                <c:ptCount val="4"/>
                <c:pt idx="0">
                  <c:v>Decision Tree</c:v>
                </c:pt>
                <c:pt idx="1">
                  <c:v>K-Nearest Neighbour</c:v>
                </c:pt>
                <c:pt idx="2">
                  <c:v>Logistic Regression</c:v>
                </c:pt>
                <c:pt idx="3">
                  <c:v>Gaussian Naïve Bayes</c:v>
                </c:pt>
              </c:strCache>
            </c:strRef>
          </c:cat>
          <c:val>
            <c:numRef>
              <c:f>Sheet2!$B$2:$B$5</c:f>
              <c:numCache>
                <c:formatCode>General</c:formatCode>
                <c:ptCount val="4"/>
                <c:pt idx="0">
                  <c:v>81.77</c:v>
                </c:pt>
                <c:pt idx="1">
                  <c:v>79.5</c:v>
                </c:pt>
                <c:pt idx="2">
                  <c:v>74.9</c:v>
                </c:pt>
                <c:pt idx="3">
                  <c:v>63.64</c:v>
                </c:pt>
              </c:numCache>
            </c:numRef>
          </c:val>
        </c:ser>
        <c:ser>
          <c:idx val="1"/>
          <c:order val="1"/>
          <c:tx>
            <c:strRef>
              <c:f>Sheet2!$C$1</c:f>
              <c:strCache>
                <c:ptCount val="1"/>
                <c:pt idx="0">
                  <c:v>Precision (%)</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Sheet2!$A$2:$A$5</c:f>
              <c:strCache>
                <c:ptCount val="4"/>
                <c:pt idx="0">
                  <c:v>Decision Tree</c:v>
                </c:pt>
                <c:pt idx="1">
                  <c:v>K-Nearest Neighbour</c:v>
                </c:pt>
                <c:pt idx="2">
                  <c:v>Logistic Regression</c:v>
                </c:pt>
                <c:pt idx="3">
                  <c:v>Gaussian Naïve Bayes</c:v>
                </c:pt>
              </c:strCache>
            </c:strRef>
          </c:cat>
          <c:val>
            <c:numRef>
              <c:f>Sheet2!$C$2:$C$5</c:f>
              <c:numCache>
                <c:formatCode>General</c:formatCode>
                <c:ptCount val="4"/>
                <c:pt idx="0">
                  <c:v>81.81</c:v>
                </c:pt>
                <c:pt idx="1">
                  <c:v>82.85</c:v>
                </c:pt>
                <c:pt idx="2">
                  <c:v>86.0</c:v>
                </c:pt>
                <c:pt idx="3">
                  <c:v>89.41</c:v>
                </c:pt>
              </c:numCache>
            </c:numRef>
          </c:val>
        </c:ser>
        <c:ser>
          <c:idx val="2"/>
          <c:order val="2"/>
          <c:tx>
            <c:strRef>
              <c:f>Sheet2!$D$1</c:f>
              <c:strCache>
                <c:ptCount val="1"/>
                <c:pt idx="0">
                  <c:v>Recall (%)</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Sheet2!$A$2:$A$5</c:f>
              <c:strCache>
                <c:ptCount val="4"/>
                <c:pt idx="0">
                  <c:v>Decision Tree</c:v>
                </c:pt>
                <c:pt idx="1">
                  <c:v>K-Nearest Neighbour</c:v>
                </c:pt>
                <c:pt idx="2">
                  <c:v>Logistic Regression</c:v>
                </c:pt>
                <c:pt idx="3">
                  <c:v>Gaussian Naïve Bayes</c:v>
                </c:pt>
              </c:strCache>
            </c:strRef>
          </c:cat>
          <c:val>
            <c:numRef>
              <c:f>Sheet2!$D$2:$D$5</c:f>
              <c:numCache>
                <c:formatCode>General</c:formatCode>
                <c:ptCount val="4"/>
                <c:pt idx="0">
                  <c:v>99.93</c:v>
                </c:pt>
                <c:pt idx="1">
                  <c:v>94.48</c:v>
                </c:pt>
                <c:pt idx="2">
                  <c:v>82.78</c:v>
                </c:pt>
                <c:pt idx="3">
                  <c:v>62.99</c:v>
                </c:pt>
              </c:numCache>
            </c:numRef>
          </c:val>
        </c:ser>
        <c:ser>
          <c:idx val="3"/>
          <c:order val="3"/>
          <c:tx>
            <c:strRef>
              <c:f>Sheet2!$E$1</c:f>
              <c:strCache>
                <c:ptCount val="1"/>
                <c:pt idx="0">
                  <c:v>F1-Score</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Sheet2!$A$2:$A$5</c:f>
              <c:strCache>
                <c:ptCount val="4"/>
                <c:pt idx="0">
                  <c:v>Decision Tree</c:v>
                </c:pt>
                <c:pt idx="1">
                  <c:v>K-Nearest Neighbour</c:v>
                </c:pt>
                <c:pt idx="2">
                  <c:v>Logistic Regression</c:v>
                </c:pt>
                <c:pt idx="3">
                  <c:v>Gaussian Naïve Bayes</c:v>
                </c:pt>
              </c:strCache>
            </c:strRef>
          </c:cat>
          <c:val>
            <c:numRef>
              <c:f>Sheet2!$E$2:$E$5</c:f>
              <c:numCache>
                <c:formatCode>General</c:formatCode>
                <c:ptCount val="4"/>
                <c:pt idx="0">
                  <c:v>89.97</c:v>
                </c:pt>
                <c:pt idx="1">
                  <c:v>88.29</c:v>
                </c:pt>
                <c:pt idx="2">
                  <c:v>84.36</c:v>
                </c:pt>
                <c:pt idx="3">
                  <c:v>73.91</c:v>
                </c:pt>
              </c:numCache>
            </c:numRef>
          </c:val>
        </c:ser>
        <c:dLbls>
          <c:dLblPos val="inEnd"/>
          <c:showLegendKey val="0"/>
          <c:showVal val="1"/>
          <c:showCatName val="0"/>
          <c:showSerName val="0"/>
          <c:showPercent val="0"/>
          <c:showBubbleSize val="0"/>
        </c:dLbls>
        <c:gapWidth val="65"/>
        <c:axId val="888830656"/>
        <c:axId val="888832432"/>
      </c:barChart>
      <c:catAx>
        <c:axId val="888830656"/>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1" i="0" u="none" strike="noStrike" kern="1200" cap="all" baseline="0">
                <a:solidFill>
                  <a:schemeClr val="tx1"/>
                </a:solidFill>
                <a:latin typeface="+mn-lt"/>
                <a:ea typeface="+mn-ea"/>
                <a:cs typeface="+mn-cs"/>
              </a:defRPr>
            </a:pPr>
            <a:endParaRPr lang="en-US"/>
          </a:p>
        </c:txPr>
        <c:crossAx val="888832432"/>
        <c:crosses val="autoZero"/>
        <c:auto val="1"/>
        <c:lblAlgn val="ctr"/>
        <c:lblOffset val="100"/>
        <c:noMultiLvlLbl val="0"/>
      </c:catAx>
      <c:valAx>
        <c:axId val="888832432"/>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888830656"/>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tx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E3F0E6-6F80-7847-ACE3-235970FA7607}" type="datetimeFigureOut">
              <a:rPr lang="en-US" smtClean="0"/>
              <a:pPr/>
              <a:t>12/10/17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1CA6AC-62E5-9F41-BF62-1C8BF8DA7F85}" type="slidenum">
              <a:rPr lang="en-US" smtClean="0"/>
              <a:pPr/>
              <a:t>‹#›</a:t>
            </a:fld>
            <a:endParaRPr lang="en-US"/>
          </a:p>
        </p:txBody>
      </p:sp>
    </p:spTree>
    <p:extLst>
      <p:ext uri="{BB962C8B-B14F-4D97-AF65-F5344CB8AC3E}">
        <p14:creationId xmlns:p14="http://schemas.microsoft.com/office/powerpoint/2010/main" val="1194341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1CA6AC-62E5-9F41-BF62-1C8BF8DA7F85}" type="slidenum">
              <a:rPr lang="en-US" smtClean="0"/>
              <a:pPr/>
              <a:t>3</a:t>
            </a:fld>
            <a:endParaRPr lang="en-US"/>
          </a:p>
        </p:txBody>
      </p:sp>
    </p:spTree>
    <p:extLst>
      <p:ext uri="{BB962C8B-B14F-4D97-AF65-F5344CB8AC3E}">
        <p14:creationId xmlns:p14="http://schemas.microsoft.com/office/powerpoint/2010/main" val="941518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baseline="0" dirty="0" smtClean="0">
              <a:sym typeface="Wingdings" pitchFamily="2" charset="2"/>
            </a:endParaRPr>
          </a:p>
        </p:txBody>
      </p:sp>
      <p:sp>
        <p:nvSpPr>
          <p:cNvPr id="4" name="Slide Number Placeholder 3"/>
          <p:cNvSpPr>
            <a:spLocks noGrp="1"/>
          </p:cNvSpPr>
          <p:nvPr>
            <p:ph type="sldNum" sz="quarter" idx="10"/>
          </p:nvPr>
        </p:nvSpPr>
        <p:spPr/>
        <p:txBody>
          <a:bodyPr/>
          <a:lstStyle/>
          <a:p>
            <a:fld id="{A71CA6AC-62E5-9F41-BF62-1C8BF8DA7F85}" type="slidenum">
              <a:rPr lang="en-US" smtClean="0"/>
              <a:pPr/>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CA6AC-62E5-9F41-BF62-1C8BF8DA7F85}" type="slidenum">
              <a:rPr lang="en-US" smtClean="0"/>
              <a:pPr/>
              <a:t>5</a:t>
            </a:fld>
            <a:endParaRPr lang="en-US"/>
          </a:p>
        </p:txBody>
      </p:sp>
    </p:spTree>
    <p:extLst>
      <p:ext uri="{BB962C8B-B14F-4D97-AF65-F5344CB8AC3E}">
        <p14:creationId xmlns:p14="http://schemas.microsoft.com/office/powerpoint/2010/main" val="162554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1CA6AC-62E5-9F41-BF62-1C8BF8DA7F85}" type="slidenum">
              <a:rPr lang="en-US" smtClean="0"/>
              <a:pPr/>
              <a:t>6</a:t>
            </a:fld>
            <a:endParaRPr lang="en-US"/>
          </a:p>
        </p:txBody>
      </p:sp>
    </p:spTree>
    <p:extLst>
      <p:ext uri="{BB962C8B-B14F-4D97-AF65-F5344CB8AC3E}">
        <p14:creationId xmlns:p14="http://schemas.microsoft.com/office/powerpoint/2010/main" val="1332106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1CA6AC-62E5-9F41-BF62-1C8BF8DA7F85}" type="slidenum">
              <a:rPr lang="en-US" smtClean="0"/>
              <a:pPr/>
              <a:t>8</a:t>
            </a:fld>
            <a:endParaRPr lang="en-US"/>
          </a:p>
        </p:txBody>
      </p:sp>
    </p:spTree>
    <p:extLst>
      <p:ext uri="{BB962C8B-B14F-4D97-AF65-F5344CB8AC3E}">
        <p14:creationId xmlns:p14="http://schemas.microsoft.com/office/powerpoint/2010/main" val="1744251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8CAF33F-DC1B-F249-9945-26B05BD93C61}" type="datetime1">
              <a:rPr lang="en-IN" smtClean="0"/>
              <a:pPr/>
              <a:t>10/12/17</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EAC91548-41CF-E549-8B22-16EBFCC80CF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7E8752-268F-0344-B596-0777D17F7A1B}" type="datetime1">
              <a:rPr lang="en-IN" smtClean="0"/>
              <a:pPr/>
              <a:t>10/12/17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C91548-41CF-E549-8B22-16EBFCC80CF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8F1337-6C22-7147-BB5E-658B2C21A751}" type="datetime1">
              <a:rPr lang="en-IN" smtClean="0"/>
              <a:pPr/>
              <a:t>10/12/17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91548-41CF-E549-8B22-16EBFCC80CF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A9B0B6-2B00-4742-A121-323C11939553}" type="datetime1">
              <a:rPr lang="en-IN" smtClean="0"/>
              <a:pPr/>
              <a:t>10/12/17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91548-41CF-E549-8B22-16EBFCC80CF1}"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31F578C-29A0-E847-BC59-3B747D8CF1FB}" type="datetime1">
              <a:rPr lang="en-IN" smtClean="0"/>
              <a:pPr/>
              <a:t>10/12/17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91548-41CF-E549-8B22-16EBFCC80CF1}"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D0FEC1-D4F7-8744-906C-B62A6AD4F55D}" type="datetime1">
              <a:rPr lang="en-IN" smtClean="0"/>
              <a:pPr/>
              <a:t>10/12/17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91548-41CF-E549-8B22-16EBFCC80CF1}"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23C0FD-ECED-C04F-81FB-4A745A91EF52}" type="datetime1">
              <a:rPr lang="en-IN" smtClean="0"/>
              <a:pPr/>
              <a:t>10/12/17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91548-41CF-E549-8B22-16EBFCC80CF1}"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9B6845-BD0F-BC4F-B719-4FFC138718A3}" type="datetime1">
              <a:rPr lang="en-IN" smtClean="0"/>
              <a:pPr/>
              <a:t>10/12/17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91548-41CF-E549-8B22-16EBFCC80CF1}"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4ECD4C-190F-074E-BA8A-F41F210FFD8B}" type="datetime1">
              <a:rPr lang="en-IN" smtClean="0"/>
              <a:pPr/>
              <a:t>10/12/17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91548-41CF-E549-8B22-16EBFCC80CF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B5AB487-D97B-6D4A-BBBC-FED712EF36D4}" type="datetime1">
              <a:rPr lang="en-IN" smtClean="0"/>
              <a:pPr/>
              <a:t>10/12/17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EAC91548-41CF-E549-8B22-16EBFCC80CF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C47B45-AB59-E848-9D90-06FE68EDDDD5}" type="datetime1">
              <a:rPr lang="en-IN" smtClean="0"/>
              <a:pPr/>
              <a:t>10/12/17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91548-41CF-E549-8B22-16EBFCC80CF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782A571-020E-5645-84D9-20C4C5E50DFD}" type="datetime1">
              <a:rPr lang="en-IN" smtClean="0"/>
              <a:pPr/>
              <a:t>10/12/17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C91548-41CF-E549-8B22-16EBFCC80CF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B0A167A-F393-2E4E-9F37-BE6F4B72CAD5}" type="datetime1">
              <a:rPr lang="en-IN" smtClean="0"/>
              <a:pPr/>
              <a:t>10/12/17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C91548-41CF-E549-8B22-16EBFCC80CF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584FAA4-7696-624C-BFE2-221766722C56}" type="datetime1">
              <a:rPr lang="en-IN" smtClean="0"/>
              <a:pPr/>
              <a:t>10/12/17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C91548-41CF-E549-8B22-16EBFCC80CF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06D04F-FC65-D646-922F-81D1C1C59F62}" type="datetime1">
              <a:rPr lang="en-IN" smtClean="0"/>
              <a:pPr/>
              <a:t>10/12/17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C91548-41CF-E549-8B22-16EBFCC80CF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324D1F-4003-494A-857F-F092DA8A9FE3}" type="datetime1">
              <a:rPr lang="en-IN" smtClean="0"/>
              <a:pPr/>
              <a:t>10/12/17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C91548-41CF-E549-8B22-16EBFCC80CF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BF7629-25A0-A349-8DA8-0457FEF34831}" type="datetime1">
              <a:rPr lang="en-IN" smtClean="0"/>
              <a:pPr/>
              <a:t>10/12/17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C91548-41CF-E549-8B22-16EBFCC80CF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BBDA932-FE80-6B47-BEE9-0AEFCFA433B6}" type="datetime1">
              <a:rPr lang="en-IN" smtClean="0"/>
              <a:pPr/>
              <a:t>10/12/17</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AC91548-41CF-E549-8B22-16EBFCC80CF1}" type="slidenum">
              <a:rPr lang="en-US" smtClean="0"/>
              <a:pPr/>
              <a:t>‹#›</a:t>
            </a:fld>
            <a:endParaRPr lang="en-US"/>
          </a:p>
        </p:txBody>
      </p:sp>
    </p:spTree>
    <p:extLst>
      <p:ext uri="{BB962C8B-B14F-4D97-AF65-F5344CB8AC3E}">
        <p14:creationId xmlns:p14="http://schemas.microsoft.com/office/powerpoint/2010/main" val="3753889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hyperlink" Target="http://snap.stanford.edu/data/amazon/productGraph/categoryFiles/" TargetMode="External"/><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58240" y="2253008"/>
            <a:ext cx="11033760" cy="2272084"/>
          </a:xfrm>
        </p:spPr>
        <p:txBody>
          <a:bodyPr>
            <a:normAutofit/>
          </a:bodyPr>
          <a:lstStyle/>
          <a:p>
            <a:r>
              <a:rPr lang="en-US" sz="3500" b="1" dirty="0" smtClean="0">
                <a:latin typeface="+mj-lt"/>
              </a:rPr>
              <a:t>Binary Classification using N-Gram Model on Text Data</a:t>
            </a:r>
          </a:p>
        </p:txBody>
      </p:sp>
      <p:sp>
        <p:nvSpPr>
          <p:cNvPr id="5" name="Content Placeholder 2"/>
          <p:cNvSpPr txBox="1">
            <a:spLocks/>
          </p:cNvSpPr>
          <p:nvPr/>
        </p:nvSpPr>
        <p:spPr>
          <a:xfrm>
            <a:off x="2505390" y="3709090"/>
            <a:ext cx="9458010" cy="2042160"/>
          </a:xfrm>
          <a:prstGeom prst="rect">
            <a:avLst/>
          </a:prstGeom>
        </p:spPr>
        <p:txBody>
          <a:bodyPr vert="horz" lIns="91440" tIns="45720" rIns="91440" bIns="45720" rtlCol="0" anchor="t">
            <a:normAutofit fontScale="77500" lnSpcReduction="20000"/>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b="1" i="1" u="sng" dirty="0" smtClean="0"/>
              <a:t>CIS6930 - Introduction to Data Mining </a:t>
            </a:r>
            <a:r>
              <a:rPr lang="mr-IN" b="1" i="1" u="sng" dirty="0" smtClean="0"/>
              <a:t>–</a:t>
            </a:r>
            <a:r>
              <a:rPr lang="en-US" b="1" i="1" u="sng" dirty="0" smtClean="0"/>
              <a:t> Final Project Presentation</a:t>
            </a:r>
          </a:p>
          <a:p>
            <a:r>
              <a:rPr lang="en-US" b="1" i="1" u="sng" dirty="0" smtClean="0"/>
              <a:t>Group </a:t>
            </a:r>
            <a:r>
              <a:rPr lang="mr-IN" b="1" i="1" u="sng" dirty="0" smtClean="0"/>
              <a:t>–</a:t>
            </a:r>
            <a:r>
              <a:rPr lang="en-US" b="1" i="1" u="sng" dirty="0" smtClean="0"/>
              <a:t> 8</a:t>
            </a:r>
          </a:p>
          <a:p>
            <a:r>
              <a:rPr lang="en-US" b="1" i="1" dirty="0" smtClean="0"/>
              <a:t>Swarabarna Sarkar</a:t>
            </a:r>
          </a:p>
          <a:p>
            <a:r>
              <a:rPr lang="en-US" b="1" i="1" dirty="0" smtClean="0"/>
              <a:t>Deep Chakraborty</a:t>
            </a:r>
          </a:p>
          <a:p>
            <a:r>
              <a:rPr lang="en-US" b="1" i="1" dirty="0" smtClean="0"/>
              <a:t>Debarshi Mitra</a:t>
            </a:r>
          </a:p>
          <a:p>
            <a:r>
              <a:rPr lang="en-US" b="1" i="1" dirty="0" smtClean="0"/>
              <a:t>Avirup Chakraborty</a:t>
            </a:r>
            <a:endParaRPr lang="en-US" b="1" i="1" dirty="0"/>
          </a:p>
        </p:txBody>
      </p:sp>
    </p:spTree>
    <p:extLst>
      <p:ext uri="{BB962C8B-B14F-4D97-AF65-F5344CB8AC3E}">
        <p14:creationId xmlns:p14="http://schemas.microsoft.com/office/powerpoint/2010/main" val="1313031631"/>
      </p:ext>
    </p:extLst>
  </p:cSld>
  <p:clrMapOvr>
    <a:masterClrMapping/>
  </p:clrMapOvr>
  <mc:AlternateContent xmlns:mc="http://schemas.openxmlformats.org/markup-compatibility/2006" xmlns:p14="http://schemas.microsoft.com/office/powerpoint/2010/main">
    <mc:Choice Requires="p14">
      <p:transition spd="slow" p14:dur="2000" advTm="25341"/>
    </mc:Choice>
    <mc:Fallback xmlns="">
      <p:transition spd="slow" advTm="2534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141974"/>
            <a:ext cx="10018713" cy="935973"/>
          </a:xfrm>
        </p:spPr>
        <p:txBody>
          <a:bodyPr>
            <a:normAutofit/>
          </a:bodyPr>
          <a:lstStyle/>
          <a:p>
            <a:r>
              <a:rPr lang="en-US" sz="3600" b="1" u="sng" dirty="0" smtClean="0"/>
              <a:t>Decision Tree (CART Algorithm)</a:t>
            </a:r>
            <a:endParaRPr lang="en-US" sz="3600" b="1" u="sng" dirty="0"/>
          </a:p>
        </p:txBody>
      </p:sp>
      <p:sp>
        <p:nvSpPr>
          <p:cNvPr id="5" name="Content Placeholder 4"/>
          <p:cNvSpPr>
            <a:spLocks noGrp="1"/>
          </p:cNvSpPr>
          <p:nvPr>
            <p:ph idx="1"/>
          </p:nvPr>
        </p:nvSpPr>
        <p:spPr>
          <a:xfrm>
            <a:off x="1484310" y="1036091"/>
            <a:ext cx="10018713" cy="2983830"/>
          </a:xfrm>
        </p:spPr>
        <p:txBody>
          <a:bodyPr>
            <a:normAutofit fontScale="70000" lnSpcReduction="20000"/>
          </a:bodyPr>
          <a:lstStyle/>
          <a:p>
            <a:r>
              <a:rPr lang="en-US" dirty="0"/>
              <a:t>Initially, the best 10 features are selected using the chi-square metric.</a:t>
            </a:r>
          </a:p>
          <a:p>
            <a:r>
              <a:rPr lang="en-US" dirty="0" smtClean="0"/>
              <a:t>The GINI Index for each attribute is computed in order to choose the feature value for the root node of the decision tree.</a:t>
            </a:r>
          </a:p>
          <a:p>
            <a:r>
              <a:rPr lang="en-US" dirty="0"/>
              <a:t>A</a:t>
            </a:r>
            <a:r>
              <a:rPr lang="en-US" dirty="0" smtClean="0"/>
              <a:t>t each level of the decision tree, the split points are computed recursively till the max depth stated by the user.</a:t>
            </a:r>
          </a:p>
          <a:p>
            <a:r>
              <a:rPr lang="en-US" dirty="0" smtClean="0"/>
              <a:t>For one implementation of the tree, at each level, the number of features is always the entire feature set. So, the split points may be on the same feature at each level of the tree.</a:t>
            </a:r>
          </a:p>
          <a:p>
            <a:r>
              <a:rPr lang="en-US" dirty="0" smtClean="0"/>
              <a:t>In the other implementation, the number of features is reduced by one in each level excluding the feature of its previous level in order to improve the performance.</a:t>
            </a:r>
          </a:p>
          <a:p>
            <a:r>
              <a:rPr lang="en-US" dirty="0" smtClean="0"/>
              <a:t>Class labels of the test instances are predicted based on the decision tree.</a:t>
            </a:r>
          </a:p>
          <a:p>
            <a:endParaRPr lang="en-US" dirty="0" smtClean="0"/>
          </a:p>
        </p:txBody>
      </p:sp>
      <p:pic>
        <p:nvPicPr>
          <p:cNvPr id="3" name="Picture 2"/>
          <p:cNvPicPr>
            <a:picLocks noChangeAspect="1"/>
          </p:cNvPicPr>
          <p:nvPr/>
        </p:nvPicPr>
        <p:blipFill>
          <a:blip r:embed="rId2"/>
          <a:stretch>
            <a:fillRect/>
          </a:stretch>
        </p:blipFill>
        <p:spPr>
          <a:xfrm>
            <a:off x="2646947" y="4019921"/>
            <a:ext cx="8856076" cy="2709742"/>
          </a:xfrm>
          <a:prstGeom prst="rect">
            <a:avLst/>
          </a:prstGeom>
          <a:ln>
            <a:solidFill>
              <a:schemeClr val="tx1"/>
            </a:solidFill>
          </a:ln>
        </p:spPr>
      </p:pic>
    </p:spTree>
    <p:extLst>
      <p:ext uri="{BB962C8B-B14F-4D97-AF65-F5344CB8AC3E}">
        <p14:creationId xmlns:p14="http://schemas.microsoft.com/office/powerpoint/2010/main" val="1987558733"/>
      </p:ext>
    </p:extLst>
  </p:cSld>
  <p:clrMapOvr>
    <a:masterClrMapping/>
  </p:clrMapOvr>
  <mc:AlternateContent xmlns:mc="http://schemas.openxmlformats.org/markup-compatibility/2006" xmlns:p14="http://schemas.microsoft.com/office/powerpoint/2010/main">
    <mc:Choice Requires="p14">
      <p:transition spd="slow" p14:dur="2000" advTm="163649"/>
    </mc:Choice>
    <mc:Fallback xmlns="">
      <p:transition spd="slow" advTm="163649"/>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584069"/>
            <a:ext cx="10001837" cy="715342"/>
          </a:xfrm>
        </p:spPr>
        <p:txBody>
          <a:bodyPr>
            <a:normAutofit/>
          </a:bodyPr>
          <a:lstStyle/>
          <a:p>
            <a:r>
              <a:rPr lang="en-US" sz="3600" b="1" u="sng" dirty="0" smtClean="0"/>
              <a:t>Performance Metrics</a:t>
            </a:r>
            <a:endParaRPr lang="en-US" sz="3600" b="1" u="sng" dirty="0"/>
          </a:p>
        </p:txBody>
      </p:sp>
      <p:graphicFrame>
        <p:nvGraphicFramePr>
          <p:cNvPr id="3" name="Table 2"/>
          <p:cNvGraphicFramePr>
            <a:graphicFrameLocks noGrp="1"/>
          </p:cNvGraphicFramePr>
          <p:nvPr>
            <p:extLst>
              <p:ext uri="{D42A27DB-BD31-4B8C-83A1-F6EECF244321}">
                <p14:modId xmlns:p14="http://schemas.microsoft.com/office/powerpoint/2010/main" val="618829973"/>
              </p:ext>
            </p:extLst>
          </p:nvPr>
        </p:nvGraphicFramePr>
        <p:xfrm>
          <a:off x="1308100" y="2017295"/>
          <a:ext cx="10514933" cy="3725778"/>
        </p:xfrm>
        <a:graphic>
          <a:graphicData uri="http://schemas.openxmlformats.org/drawingml/2006/table">
            <a:tbl>
              <a:tblPr>
                <a:tableStyleId>{073A0DAA-6AF3-43AB-8588-CEC1D06C72B9}</a:tableStyleId>
              </a:tblPr>
              <a:tblGrid>
                <a:gridCol w="1046262"/>
                <a:gridCol w="3850243"/>
                <a:gridCol w="973024"/>
                <a:gridCol w="993949"/>
                <a:gridCol w="763772"/>
                <a:gridCol w="669608"/>
                <a:gridCol w="2218075"/>
              </a:tblGrid>
              <a:tr h="620963">
                <a:tc>
                  <a:txBody>
                    <a:bodyPr/>
                    <a:lstStyle/>
                    <a:p>
                      <a:pPr algn="ctr" fontAlgn="ctr"/>
                      <a:r>
                        <a:rPr lang="en-US" sz="1200" b="1" u="none" strike="noStrike" dirty="0">
                          <a:effectLst/>
                        </a:rPr>
                        <a:t>Dataset Rows</a:t>
                      </a:r>
                      <a:endParaRPr lang="en-US"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sz="1200" b="1" u="none" strike="noStrike" dirty="0">
                          <a:effectLst/>
                        </a:rPr>
                        <a:t>Method</a:t>
                      </a:r>
                      <a:endParaRPr lang="en-US"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sz="1200" b="1" u="none" strike="noStrike" dirty="0">
                          <a:effectLst/>
                        </a:rPr>
                        <a:t>Accuracy (%)</a:t>
                      </a:r>
                      <a:endParaRPr lang="en-US"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sz="1200" b="1" u="none" strike="noStrike" dirty="0">
                          <a:effectLst/>
                        </a:rPr>
                        <a:t>Precision (%)</a:t>
                      </a:r>
                      <a:endParaRPr lang="en-US"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sz="1200" b="1" u="none" strike="noStrike" dirty="0">
                          <a:effectLst/>
                        </a:rPr>
                        <a:t>Recall (%)</a:t>
                      </a:r>
                      <a:endParaRPr lang="en-US"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sz="1200" b="1" u="none" strike="noStrike" dirty="0">
                          <a:effectLst/>
                        </a:rPr>
                        <a:t>F1 Score</a:t>
                      </a:r>
                      <a:endParaRPr lang="en-US"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sz="1200" b="1" u="none" strike="noStrike" dirty="0">
                          <a:effectLst/>
                        </a:rPr>
                        <a:t>Running Time (Minutes)</a:t>
                      </a:r>
                      <a:endParaRPr lang="en-US"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r>
              <a:tr h="1241926">
                <a:tc rowSpan="4">
                  <a:txBody>
                    <a:bodyPr/>
                    <a:lstStyle/>
                    <a:p>
                      <a:pPr algn="ctr" fontAlgn="ctr"/>
                      <a:r>
                        <a:rPr lang="cs-CZ" sz="1200" b="1" u="none" strike="noStrike">
                          <a:effectLst/>
                        </a:rPr>
                        <a:t>89664</a:t>
                      </a:r>
                      <a:endParaRPr lang="cs-CZ" sz="1200" b="1" i="0" u="none" strike="noStrike">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u="none" strike="noStrike" dirty="0">
                          <a:effectLst/>
                        </a:rPr>
                        <a:t>Decision </a:t>
                      </a:r>
                      <a:r>
                        <a:rPr lang="en-US" sz="1200" b="1" u="none" strike="noStrike" dirty="0" smtClean="0">
                          <a:effectLst/>
                        </a:rPr>
                        <a:t>Tree (CART</a:t>
                      </a:r>
                      <a:r>
                        <a:rPr lang="en-US" sz="1200" b="1" u="none" strike="noStrike" baseline="0" dirty="0" smtClean="0">
                          <a:effectLst/>
                        </a:rPr>
                        <a:t> Algorithm)</a:t>
                      </a:r>
                      <a:endParaRPr lang="en-US"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b-NO" sz="1200" b="1" u="none" strike="noStrike" dirty="0" smtClean="0">
                          <a:effectLst/>
                        </a:rPr>
                        <a:t>90.96 </a:t>
                      </a:r>
                      <a:endParaRPr lang="nb-NO"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b-NO" sz="1200" b="1" u="none" strike="noStrike" dirty="0" smtClean="0">
                          <a:effectLst/>
                        </a:rPr>
                        <a:t>90.97</a:t>
                      </a:r>
                      <a:endParaRPr lang="nb-NO"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hr-HR" sz="1200" b="1" u="none" strike="noStrike" dirty="0" smtClean="0">
                          <a:effectLst/>
                        </a:rPr>
                        <a:t>99.99</a:t>
                      </a:r>
                      <a:endParaRPr lang="hr-HR"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is-IS" sz="1200" b="1" u="none" strike="noStrike" dirty="0" smtClean="0">
                          <a:effectLst/>
                        </a:rPr>
                        <a:t>95.27</a:t>
                      </a:r>
                      <a:endParaRPr lang="is-IS"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1" u="none" strike="noStrike" dirty="0" smtClean="0">
                          <a:effectLst/>
                        </a:rPr>
                        <a:t>242.17 (1st </a:t>
                      </a:r>
                      <a:r>
                        <a:rPr lang="en-US" sz="1200" b="1" u="none" strike="noStrike" dirty="0">
                          <a:effectLst/>
                        </a:rPr>
                        <a:t>Execution)</a:t>
                      </a:r>
                      <a:br>
                        <a:rPr lang="en-US" sz="1200" b="1" u="none" strike="noStrike" dirty="0">
                          <a:effectLst/>
                        </a:rPr>
                      </a:br>
                      <a:r>
                        <a:rPr lang="en-US" sz="1200" b="1" u="none" strike="noStrike" dirty="0" smtClean="0">
                          <a:effectLst/>
                        </a:rPr>
                        <a:t>0.02 </a:t>
                      </a:r>
                      <a:r>
                        <a:rPr lang="en-US" sz="1200" b="1" u="none" strike="noStrike" dirty="0">
                          <a:effectLst/>
                        </a:rPr>
                        <a:t>(Rest All Executions)</a:t>
                      </a:r>
                      <a:endParaRPr lang="en-US"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20963">
                <a:tc vMerge="1">
                  <a:txBody>
                    <a:bodyPr/>
                    <a:lstStyle/>
                    <a:p>
                      <a:endParaRPr lang="en-US"/>
                    </a:p>
                  </a:txBody>
                  <a:tcPr/>
                </a:tc>
                <a:tc>
                  <a:txBody>
                    <a:bodyPr/>
                    <a:lstStyle/>
                    <a:p>
                      <a:pPr algn="ctr" fontAlgn="ctr"/>
                      <a:r>
                        <a:rPr lang="mr-IN" sz="1200" b="1" u="none" strike="noStrike" dirty="0" smtClean="0">
                          <a:effectLst/>
                        </a:rPr>
                        <a:t>K</a:t>
                      </a:r>
                      <a:r>
                        <a:rPr lang="en-US" sz="1200" b="1" u="none" strike="noStrike" dirty="0" smtClean="0">
                          <a:effectLst/>
                        </a:rPr>
                        <a:t>-</a:t>
                      </a:r>
                      <a:r>
                        <a:rPr lang="en-US" sz="1200" b="1" u="none" strike="noStrike" baseline="0" dirty="0" smtClean="0">
                          <a:effectLst/>
                        </a:rPr>
                        <a:t>Nearest Neighbor </a:t>
                      </a:r>
                      <a:r>
                        <a:rPr lang="mr-IN" sz="1200" b="1" u="none" strike="noStrike" dirty="0" smtClean="0">
                          <a:effectLst/>
                        </a:rPr>
                        <a:t>(</a:t>
                      </a:r>
                      <a:r>
                        <a:rPr lang="en-US" sz="1200" b="1" u="none" strike="noStrike" dirty="0" smtClean="0">
                          <a:effectLst/>
                        </a:rPr>
                        <a:t>k </a:t>
                      </a:r>
                      <a:r>
                        <a:rPr lang="mr-IN" sz="1200" b="1" u="none" strike="noStrike" dirty="0" smtClean="0">
                          <a:effectLst/>
                        </a:rPr>
                        <a:t>=</a:t>
                      </a:r>
                      <a:r>
                        <a:rPr lang="mr-IN" sz="1200" b="1" u="none" strike="noStrike" dirty="0">
                          <a:effectLst/>
                        </a:rPr>
                        <a:t>3)</a:t>
                      </a:r>
                      <a:endParaRPr lang="mr-IN"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hr-HR" sz="1200" b="1" u="none" strike="noStrike" dirty="0" smtClean="0">
                          <a:effectLst/>
                        </a:rPr>
                        <a:t>89.68</a:t>
                      </a:r>
                      <a:endParaRPr lang="hr-HR"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b-NO" sz="1200" b="1" u="none" strike="noStrike" dirty="0" smtClean="0">
                          <a:effectLst/>
                        </a:rPr>
                        <a:t>91.33</a:t>
                      </a:r>
                      <a:endParaRPr lang="nb-NO"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hr-HR" sz="1200" b="1" u="none" strike="noStrike" dirty="0" smtClean="0">
                          <a:effectLst/>
                        </a:rPr>
                        <a:t>97.95</a:t>
                      </a:r>
                      <a:endParaRPr lang="hr-HR"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hr-HR" sz="1200" b="1" u="none" strike="noStrike" dirty="0" smtClean="0">
                          <a:effectLst/>
                        </a:rPr>
                        <a:t>94.53</a:t>
                      </a:r>
                      <a:endParaRPr lang="hr-HR"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hr-HR" sz="1200" b="1" u="none" strike="noStrike" dirty="0" smtClean="0">
                          <a:effectLst/>
                        </a:rPr>
                        <a:t>45.55</a:t>
                      </a:r>
                      <a:endParaRPr lang="hr-HR"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20963">
                <a:tc vMerge="1">
                  <a:txBody>
                    <a:bodyPr/>
                    <a:lstStyle/>
                    <a:p>
                      <a:endParaRPr lang="en-US"/>
                    </a:p>
                  </a:txBody>
                  <a:tcPr/>
                </a:tc>
                <a:tc>
                  <a:txBody>
                    <a:bodyPr/>
                    <a:lstStyle/>
                    <a:p>
                      <a:pPr algn="ctr" fontAlgn="ctr"/>
                      <a:r>
                        <a:rPr lang="en-US" sz="1200" b="1" u="none" strike="noStrike">
                          <a:effectLst/>
                        </a:rPr>
                        <a:t>Logistic Regression</a:t>
                      </a:r>
                      <a:endParaRPr lang="en-US" sz="1200" b="1" i="0" u="none" strike="noStrike">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hr-HR" sz="1200" b="1" u="none" strike="noStrike" dirty="0" smtClean="0">
                          <a:effectLst/>
                        </a:rPr>
                        <a:t>77.04</a:t>
                      </a:r>
                      <a:endParaRPr lang="hr-HR"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hr-HR" sz="1200" b="1" u="none" strike="noStrike" dirty="0" smtClean="0">
                          <a:effectLst/>
                        </a:rPr>
                        <a:t>92.8</a:t>
                      </a:r>
                      <a:endParaRPr lang="hr-HR"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it-IT" sz="1200" b="1" u="none" strike="noStrike" dirty="0" smtClean="0">
                          <a:effectLst/>
                        </a:rPr>
                        <a:t>81.04</a:t>
                      </a:r>
                      <a:endParaRPr lang="it-IT"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hr-HR" sz="1200" b="1" u="none" strike="noStrike" dirty="0" smtClean="0">
                          <a:effectLst/>
                        </a:rPr>
                        <a:t>86.52</a:t>
                      </a:r>
                      <a:endParaRPr lang="hr-HR"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b-NO" sz="1200" b="1" u="none" strike="noStrike" dirty="0" smtClean="0">
                          <a:effectLst/>
                        </a:rPr>
                        <a:t>0.1</a:t>
                      </a:r>
                      <a:endParaRPr lang="nb-NO"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20963">
                <a:tc vMerge="1">
                  <a:txBody>
                    <a:bodyPr/>
                    <a:lstStyle/>
                    <a:p>
                      <a:endParaRPr lang="en-US"/>
                    </a:p>
                  </a:txBody>
                  <a:tcPr/>
                </a:tc>
                <a:tc>
                  <a:txBody>
                    <a:bodyPr/>
                    <a:lstStyle/>
                    <a:p>
                      <a:pPr algn="ctr" fontAlgn="ctr"/>
                      <a:r>
                        <a:rPr lang="en-US" sz="1200" b="1" u="none" strike="noStrike" dirty="0">
                          <a:effectLst/>
                        </a:rPr>
                        <a:t>Gaussian Naïve Bayes</a:t>
                      </a:r>
                      <a:endParaRPr lang="en-US"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is-IS" sz="1200" b="1" u="none" strike="noStrike" dirty="0" smtClean="0">
                          <a:effectLst/>
                        </a:rPr>
                        <a:t>62.28</a:t>
                      </a:r>
                      <a:endParaRPr lang="is-IS"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b-NO" sz="1200" b="1" u="none" strike="noStrike" dirty="0" smtClean="0">
                          <a:effectLst/>
                        </a:rPr>
                        <a:t>95.87</a:t>
                      </a:r>
                      <a:endParaRPr lang="nb-NO"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is-IS" sz="1200" b="1" u="none" strike="noStrike" dirty="0" smtClean="0">
                          <a:effectLst/>
                        </a:rPr>
                        <a:t>61.17</a:t>
                      </a:r>
                      <a:endParaRPr lang="is-IS"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hr-HR" sz="1200" b="1" u="none" strike="noStrike" dirty="0" smtClean="0">
                          <a:effectLst/>
                        </a:rPr>
                        <a:t>74.68</a:t>
                      </a:r>
                      <a:endParaRPr lang="hr-HR"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nb-NO" sz="1200" b="1" u="none" strike="noStrike" dirty="0" smtClean="0">
                          <a:effectLst/>
                        </a:rPr>
                        <a:t>0.03</a:t>
                      </a:r>
                      <a:endParaRPr lang="nb-NO"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TextBox 3"/>
          <p:cNvSpPr txBox="1"/>
          <p:nvPr/>
        </p:nvSpPr>
        <p:spPr>
          <a:xfrm>
            <a:off x="1308099" y="1473686"/>
            <a:ext cx="3183689" cy="369332"/>
          </a:xfrm>
          <a:prstGeom prst="rect">
            <a:avLst/>
          </a:prstGeom>
          <a:noFill/>
        </p:spPr>
        <p:txBody>
          <a:bodyPr wrap="square" rtlCol="0">
            <a:spAutoFit/>
          </a:bodyPr>
          <a:lstStyle/>
          <a:p>
            <a:r>
              <a:rPr lang="en-US" b="1" u="sng" dirty="0" smtClean="0"/>
              <a:t>Small Dataset (2.92 GB) :-</a:t>
            </a:r>
            <a:endParaRPr lang="en-US" b="1" u="sng" dirty="0"/>
          </a:p>
        </p:txBody>
      </p:sp>
    </p:spTree>
    <p:extLst>
      <p:ext uri="{BB962C8B-B14F-4D97-AF65-F5344CB8AC3E}">
        <p14:creationId xmlns:p14="http://schemas.microsoft.com/office/powerpoint/2010/main" val="1365881487"/>
      </p:ext>
    </p:extLst>
  </p:cSld>
  <p:clrMapOvr>
    <a:masterClrMapping/>
  </p:clrMapOvr>
  <mc:AlternateContent xmlns:mc="http://schemas.openxmlformats.org/markup-compatibility/2006" xmlns:p14="http://schemas.microsoft.com/office/powerpoint/2010/main">
    <mc:Choice Requires="p14">
      <p:transition spd="slow" p14:dur="2000" advTm="163649"/>
    </mc:Choice>
    <mc:Fallback xmlns="">
      <p:transition spd="slow" advTm="163649"/>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584069"/>
            <a:ext cx="10001837" cy="715342"/>
          </a:xfrm>
        </p:spPr>
        <p:txBody>
          <a:bodyPr>
            <a:normAutofit/>
          </a:bodyPr>
          <a:lstStyle/>
          <a:p>
            <a:r>
              <a:rPr lang="en-US" sz="3600" b="1" u="sng" dirty="0" smtClean="0"/>
              <a:t>Performance Metrics (Contd</a:t>
            </a:r>
            <a:r>
              <a:rPr lang="mr-IN" sz="3600" b="1" u="sng" dirty="0" smtClean="0"/>
              <a:t>…</a:t>
            </a:r>
            <a:r>
              <a:rPr lang="en-US" sz="3600" b="1" u="sng" dirty="0" smtClean="0"/>
              <a:t>)</a:t>
            </a:r>
            <a:endParaRPr lang="en-US" sz="3600" b="1" u="sng" dirty="0"/>
          </a:p>
        </p:txBody>
      </p:sp>
      <p:sp>
        <p:nvSpPr>
          <p:cNvPr id="4" name="TextBox 3"/>
          <p:cNvSpPr txBox="1"/>
          <p:nvPr/>
        </p:nvSpPr>
        <p:spPr>
          <a:xfrm>
            <a:off x="1308099" y="1473687"/>
            <a:ext cx="3488489" cy="369332"/>
          </a:xfrm>
          <a:prstGeom prst="rect">
            <a:avLst/>
          </a:prstGeom>
          <a:noFill/>
        </p:spPr>
        <p:txBody>
          <a:bodyPr wrap="square" rtlCol="0">
            <a:spAutoFit/>
          </a:bodyPr>
          <a:lstStyle/>
          <a:p>
            <a:r>
              <a:rPr lang="en-US" b="1" u="sng" dirty="0" smtClean="0"/>
              <a:t>Large Dataset (5.47 GB) :-</a:t>
            </a:r>
            <a:endParaRPr lang="en-US" b="1" u="sng" dirty="0"/>
          </a:p>
        </p:txBody>
      </p:sp>
      <p:graphicFrame>
        <p:nvGraphicFramePr>
          <p:cNvPr id="5" name="Table 4"/>
          <p:cNvGraphicFramePr>
            <a:graphicFrameLocks noGrp="1"/>
          </p:cNvGraphicFramePr>
          <p:nvPr>
            <p:extLst>
              <p:ext uri="{D42A27DB-BD31-4B8C-83A1-F6EECF244321}">
                <p14:modId xmlns:p14="http://schemas.microsoft.com/office/powerpoint/2010/main" val="526664697"/>
              </p:ext>
            </p:extLst>
          </p:nvPr>
        </p:nvGraphicFramePr>
        <p:xfrm>
          <a:off x="1308100" y="2017297"/>
          <a:ext cx="10579099" cy="3757860"/>
        </p:xfrm>
        <a:graphic>
          <a:graphicData uri="http://schemas.openxmlformats.org/drawingml/2006/table">
            <a:tbl>
              <a:tblPr>
                <a:tableStyleId>{073A0DAA-6AF3-43AB-8588-CEC1D06C72B9}</a:tableStyleId>
              </a:tblPr>
              <a:tblGrid>
                <a:gridCol w="1052647"/>
                <a:gridCol w="3873740"/>
                <a:gridCol w="978961"/>
                <a:gridCol w="1000014"/>
                <a:gridCol w="768432"/>
                <a:gridCol w="673694"/>
                <a:gridCol w="2231611"/>
              </a:tblGrid>
              <a:tr h="626310">
                <a:tc>
                  <a:txBody>
                    <a:bodyPr/>
                    <a:lstStyle/>
                    <a:p>
                      <a:pPr algn="ctr" fontAlgn="ctr"/>
                      <a:r>
                        <a:rPr lang="en-GB" sz="1200" b="1" u="none" strike="noStrike" dirty="0">
                          <a:effectLst/>
                        </a:rPr>
                        <a:t>Dataset Rows</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ctr"/>
                      <a:r>
                        <a:rPr lang="en-GB" sz="1200" b="1" u="none" strike="noStrike" dirty="0">
                          <a:effectLst/>
                        </a:rPr>
                        <a:t>Method</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ctr"/>
                      <a:r>
                        <a:rPr lang="en-GB" sz="1200" b="1" u="none" strike="noStrike" dirty="0">
                          <a:effectLst/>
                        </a:rPr>
                        <a:t>Accuracy (%)</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ctr"/>
                      <a:r>
                        <a:rPr lang="en-GB" sz="1200" b="1" u="none" strike="noStrike" dirty="0">
                          <a:effectLst/>
                        </a:rPr>
                        <a:t>Precision (%)</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ctr"/>
                      <a:r>
                        <a:rPr lang="en-GB" sz="1200" b="1" u="none" strike="noStrike" dirty="0">
                          <a:effectLst/>
                        </a:rPr>
                        <a:t>Recall (%)</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ctr"/>
                      <a:r>
                        <a:rPr lang="en-GB" sz="1200" b="1" u="none" strike="noStrike" dirty="0">
                          <a:effectLst/>
                        </a:rPr>
                        <a:t>F1 Score</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ctr"/>
                      <a:r>
                        <a:rPr lang="en-GB" sz="1200" b="1" u="none" strike="noStrike" dirty="0">
                          <a:effectLst/>
                        </a:rPr>
                        <a:t>Running Time (Minutes)</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1252620">
                <a:tc rowSpan="4">
                  <a:txBody>
                    <a:bodyPr/>
                    <a:lstStyle/>
                    <a:p>
                      <a:pPr algn="ctr" fontAlgn="ctr"/>
                      <a:r>
                        <a:rPr lang="en-GB" sz="1200" b="1" u="none" strike="noStrike" dirty="0">
                          <a:effectLst/>
                        </a:rPr>
                        <a:t>361248</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a:effectLst/>
                        </a:rPr>
                        <a:t>Decision </a:t>
                      </a:r>
                      <a:r>
                        <a:rPr lang="en-GB" sz="1200" b="1" u="none" strike="noStrike" dirty="0" smtClean="0">
                          <a:effectLst/>
                        </a:rPr>
                        <a:t>Tree (CART</a:t>
                      </a:r>
                      <a:r>
                        <a:rPr lang="en-GB" sz="1200" b="1" u="none" strike="noStrike" baseline="0" dirty="0" smtClean="0">
                          <a:effectLst/>
                        </a:rPr>
                        <a:t> Algorithm)</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81.77</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81.81</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99.93</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89.97</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2476.72 (1st </a:t>
                      </a:r>
                      <a:r>
                        <a:rPr lang="en-GB" sz="1200" b="1" u="none" strike="noStrike" dirty="0">
                          <a:effectLst/>
                        </a:rPr>
                        <a:t>Execution)</a:t>
                      </a:r>
                      <a:br>
                        <a:rPr lang="en-GB" sz="1200" b="1" u="none" strike="noStrike" dirty="0">
                          <a:effectLst/>
                        </a:rPr>
                      </a:br>
                      <a:r>
                        <a:rPr lang="en-GB" sz="1200" b="1" u="none" strike="noStrike" dirty="0" smtClean="0">
                          <a:effectLst/>
                        </a:rPr>
                        <a:t>0.01 </a:t>
                      </a:r>
                      <a:r>
                        <a:rPr lang="en-GB" sz="1200" b="1" u="none" strike="noStrike" dirty="0">
                          <a:effectLst/>
                        </a:rPr>
                        <a:t>(Rest All Executions)</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26310">
                <a:tc vMerge="1">
                  <a:txBody>
                    <a:bodyPr/>
                    <a:lstStyle/>
                    <a:p>
                      <a:endParaRPr lang="en-US"/>
                    </a:p>
                  </a:txBody>
                  <a:tcPr/>
                </a:tc>
                <a:tc>
                  <a:txBody>
                    <a:bodyPr/>
                    <a:lstStyle/>
                    <a:p>
                      <a:pPr algn="ctr" fontAlgn="ctr"/>
                      <a:r>
                        <a:rPr lang="mr-IN" sz="1200" b="1" u="none" strike="noStrike" dirty="0" smtClean="0">
                          <a:effectLst/>
                        </a:rPr>
                        <a:t>K</a:t>
                      </a:r>
                      <a:r>
                        <a:rPr lang="en-US" sz="1200" b="1" u="none" strike="noStrike" dirty="0" smtClean="0">
                          <a:effectLst/>
                        </a:rPr>
                        <a:t>-</a:t>
                      </a:r>
                      <a:r>
                        <a:rPr lang="en-US" sz="1200" b="1" u="none" strike="noStrike" baseline="0" dirty="0" smtClean="0">
                          <a:effectLst/>
                        </a:rPr>
                        <a:t>Nearest Neighbor </a:t>
                      </a:r>
                      <a:r>
                        <a:rPr lang="mr-IN" sz="1200" b="1" u="none" strike="noStrike" dirty="0" smtClean="0">
                          <a:effectLst/>
                        </a:rPr>
                        <a:t>(</a:t>
                      </a:r>
                      <a:r>
                        <a:rPr lang="en-US" sz="1200" b="1" u="none" strike="noStrike" dirty="0" smtClean="0">
                          <a:effectLst/>
                        </a:rPr>
                        <a:t>k </a:t>
                      </a:r>
                      <a:r>
                        <a:rPr lang="mr-IN" sz="1200" b="1" u="none" strike="noStrike" dirty="0" smtClean="0">
                          <a:effectLst/>
                        </a:rPr>
                        <a:t>=3)</a:t>
                      </a:r>
                      <a:endParaRPr lang="mr-IN"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79.5</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82.85</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94.48</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88.29</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1083.6</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26310">
                <a:tc vMerge="1">
                  <a:txBody>
                    <a:bodyPr/>
                    <a:lstStyle/>
                    <a:p>
                      <a:endParaRPr lang="en-US"/>
                    </a:p>
                  </a:txBody>
                  <a:tcPr/>
                </a:tc>
                <a:tc>
                  <a:txBody>
                    <a:bodyPr/>
                    <a:lstStyle/>
                    <a:p>
                      <a:pPr algn="ctr" fontAlgn="ctr"/>
                      <a:r>
                        <a:rPr lang="en-GB" sz="1200" b="1" u="none" strike="noStrike" dirty="0">
                          <a:effectLst/>
                        </a:rPr>
                        <a:t>Logistic Regression</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74.9</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86</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82.78</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84.36</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0.37</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26310">
                <a:tc vMerge="1">
                  <a:txBody>
                    <a:bodyPr/>
                    <a:lstStyle/>
                    <a:p>
                      <a:endParaRPr lang="en-US"/>
                    </a:p>
                  </a:txBody>
                  <a:tcPr/>
                </a:tc>
                <a:tc>
                  <a:txBody>
                    <a:bodyPr/>
                    <a:lstStyle/>
                    <a:p>
                      <a:pPr algn="ctr" fontAlgn="ctr"/>
                      <a:r>
                        <a:rPr lang="en-GB" sz="1200" b="1" u="none" strike="noStrike" dirty="0">
                          <a:effectLst/>
                        </a:rPr>
                        <a:t>Gaussian Naïve Bayes</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63.64</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89.41</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62.99</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73.91</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0.09</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8878326"/>
      </p:ext>
    </p:extLst>
  </p:cSld>
  <p:clrMapOvr>
    <a:masterClrMapping/>
  </p:clrMapOvr>
  <mc:AlternateContent xmlns:mc="http://schemas.openxmlformats.org/markup-compatibility/2006" xmlns:p14="http://schemas.microsoft.com/office/powerpoint/2010/main">
    <mc:Choice Requires="p14">
      <p:transition spd="slow" p14:dur="2000" advTm="163649"/>
    </mc:Choice>
    <mc:Fallback xmlns="">
      <p:transition spd="slow" advTm="163649"/>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478858"/>
            <a:ext cx="10018713" cy="997016"/>
          </a:xfrm>
        </p:spPr>
        <p:txBody>
          <a:bodyPr>
            <a:normAutofit/>
          </a:bodyPr>
          <a:lstStyle/>
          <a:p>
            <a:r>
              <a:rPr lang="en-US" sz="3600" b="1" u="sng" dirty="0" smtClean="0"/>
              <a:t>Additional Results</a:t>
            </a:r>
            <a:endParaRPr lang="en-US" sz="3600" b="1" u="sng" dirty="0"/>
          </a:p>
        </p:txBody>
      </p:sp>
      <p:graphicFrame>
        <p:nvGraphicFramePr>
          <p:cNvPr id="3" name="Table 2"/>
          <p:cNvGraphicFramePr>
            <a:graphicFrameLocks noGrp="1"/>
          </p:cNvGraphicFramePr>
          <p:nvPr>
            <p:extLst>
              <p:ext uri="{D42A27DB-BD31-4B8C-83A1-F6EECF244321}">
                <p14:modId xmlns:p14="http://schemas.microsoft.com/office/powerpoint/2010/main" val="476155972"/>
              </p:ext>
            </p:extLst>
          </p:nvPr>
        </p:nvGraphicFramePr>
        <p:xfrm>
          <a:off x="1484307" y="2193470"/>
          <a:ext cx="10141635" cy="1300843"/>
        </p:xfrm>
        <a:graphic>
          <a:graphicData uri="http://schemas.openxmlformats.org/drawingml/2006/table">
            <a:tbl>
              <a:tblPr>
                <a:tableStyleId>{073A0DAA-6AF3-43AB-8588-CEC1D06C72B9}</a:tableStyleId>
              </a:tblPr>
              <a:tblGrid>
                <a:gridCol w="1060787"/>
                <a:gridCol w="3643435"/>
                <a:gridCol w="996042"/>
                <a:gridCol w="947058"/>
                <a:gridCol w="832757"/>
                <a:gridCol w="620485"/>
                <a:gridCol w="2041071"/>
              </a:tblGrid>
              <a:tr h="627267">
                <a:tc>
                  <a:txBody>
                    <a:bodyPr/>
                    <a:lstStyle/>
                    <a:p>
                      <a:pPr algn="ctr" fontAlgn="ctr"/>
                      <a:r>
                        <a:rPr lang="en-GB" sz="1200" b="1" u="none" strike="noStrike">
                          <a:effectLst/>
                        </a:rPr>
                        <a:t>Dataset Rows</a:t>
                      </a:r>
                      <a:endParaRPr lang="en-GB" sz="1200" b="1" i="0" u="none" strike="noStrike">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ctr"/>
                      <a:r>
                        <a:rPr lang="en-GB" sz="1200" b="1" u="none" strike="noStrike" dirty="0">
                          <a:effectLst/>
                        </a:rPr>
                        <a:t>Method</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ctr"/>
                      <a:r>
                        <a:rPr lang="en-GB" sz="1200" b="1" u="none" strike="noStrike">
                          <a:effectLst/>
                        </a:rPr>
                        <a:t>Accuracy (%)</a:t>
                      </a:r>
                      <a:endParaRPr lang="en-GB" sz="1200" b="1" i="0" u="none" strike="noStrike">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ctr"/>
                      <a:r>
                        <a:rPr lang="en-GB" sz="1200" b="1" u="none" strike="noStrike" dirty="0">
                          <a:effectLst/>
                        </a:rPr>
                        <a:t>Precision (%)</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ctr"/>
                      <a:r>
                        <a:rPr lang="en-GB" sz="1200" b="1" u="none" strike="noStrike" dirty="0">
                          <a:effectLst/>
                        </a:rPr>
                        <a:t>Recall (%)</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ctr"/>
                      <a:r>
                        <a:rPr lang="en-GB" sz="1200" b="1" u="none" strike="noStrike" dirty="0">
                          <a:effectLst/>
                        </a:rPr>
                        <a:t>F1 Score</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ctr"/>
                      <a:r>
                        <a:rPr lang="en-GB" sz="1200" b="1" u="none" strike="noStrike" dirty="0">
                          <a:effectLst/>
                        </a:rPr>
                        <a:t>Running Time (Minutes)</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336788">
                <a:tc rowSpan="2">
                  <a:txBody>
                    <a:bodyPr/>
                    <a:lstStyle/>
                    <a:p>
                      <a:pPr algn="ctr" fontAlgn="ctr"/>
                      <a:r>
                        <a:rPr lang="en-GB" sz="1200" b="1" u="none" strike="noStrike" dirty="0">
                          <a:effectLst/>
                        </a:rPr>
                        <a:t>89664</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GB" sz="1200" b="1" u="none" strike="noStrike" dirty="0">
                          <a:effectLst/>
                        </a:rPr>
                        <a:t>Logistic Regression (837 Features and </a:t>
                      </a:r>
                      <a:r>
                        <a:rPr lang="en-GB" sz="1200" b="1" u="none" strike="noStrike" dirty="0" smtClean="0">
                          <a:effectLst/>
                        </a:rPr>
                        <a:t>100 </a:t>
                      </a:r>
                      <a:r>
                        <a:rPr lang="en-GB" sz="1200" b="1" u="none" strike="noStrike" dirty="0">
                          <a:effectLst/>
                        </a:rPr>
                        <a:t>Iterations)</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90.88</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91.08</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99.74</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95.21</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i="0" u="none" strike="noStrike" dirty="0" smtClean="0">
                          <a:solidFill>
                            <a:schemeClr val="dk1"/>
                          </a:solidFill>
                          <a:effectLst/>
                          <a:latin typeface="+mn-lt"/>
                        </a:rPr>
                        <a:t>0.16</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6788">
                <a:tc vMerge="1">
                  <a:txBody>
                    <a:bodyPr/>
                    <a:lstStyle/>
                    <a:p>
                      <a:endParaRPr lang="en-US"/>
                    </a:p>
                  </a:txBody>
                  <a:tcPr/>
                </a:tc>
                <a:tc>
                  <a:txBody>
                    <a:bodyPr/>
                    <a:lstStyle/>
                    <a:p>
                      <a:pPr algn="l" fontAlgn="ctr"/>
                      <a:r>
                        <a:rPr lang="en-GB" sz="1200" b="1" u="none" strike="noStrike">
                          <a:effectLst/>
                        </a:rPr>
                        <a:t>Naïve Bayes (837 Features)</a:t>
                      </a:r>
                      <a:endParaRPr lang="en-GB" sz="1200" b="1" i="0" u="none" strike="noStrike">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77.74</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95.41</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i="0" u="none" strike="noStrike" dirty="0" smtClean="0">
                          <a:solidFill>
                            <a:schemeClr val="dk1"/>
                          </a:solidFill>
                          <a:effectLst/>
                          <a:latin typeface="+mn-lt"/>
                        </a:rPr>
                        <a:t>79.35</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86.64</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0.12</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Rectangle 4"/>
          <p:cNvSpPr/>
          <p:nvPr/>
        </p:nvSpPr>
        <p:spPr>
          <a:xfrm>
            <a:off x="1484307" y="3842577"/>
            <a:ext cx="2722861" cy="369332"/>
          </a:xfrm>
          <a:prstGeom prst="rect">
            <a:avLst/>
          </a:prstGeom>
        </p:spPr>
        <p:txBody>
          <a:bodyPr wrap="none">
            <a:spAutoFit/>
          </a:bodyPr>
          <a:lstStyle/>
          <a:p>
            <a:r>
              <a:rPr lang="en-US" b="1" u="sng" dirty="0"/>
              <a:t>Large Dataset (</a:t>
            </a:r>
            <a:r>
              <a:rPr lang="en-US" b="1" u="sng" dirty="0" smtClean="0"/>
              <a:t>5.47 </a:t>
            </a:r>
            <a:r>
              <a:rPr lang="en-US" b="1" u="sng" dirty="0"/>
              <a:t>GB) :-</a:t>
            </a:r>
          </a:p>
        </p:txBody>
      </p:sp>
      <p:sp>
        <p:nvSpPr>
          <p:cNvPr id="7" name="Rectangle 6"/>
          <p:cNvSpPr/>
          <p:nvPr/>
        </p:nvSpPr>
        <p:spPr>
          <a:xfrm>
            <a:off x="1484310" y="1660540"/>
            <a:ext cx="2730876" cy="369332"/>
          </a:xfrm>
          <a:prstGeom prst="rect">
            <a:avLst/>
          </a:prstGeom>
        </p:spPr>
        <p:txBody>
          <a:bodyPr wrap="none">
            <a:spAutoFit/>
          </a:bodyPr>
          <a:lstStyle/>
          <a:p>
            <a:r>
              <a:rPr lang="en-US" b="1" u="sng"/>
              <a:t>Small Dataset (2.92 GB) :-</a:t>
            </a:r>
            <a:endParaRPr lang="en-US" b="1" u="sng" dirty="0"/>
          </a:p>
        </p:txBody>
      </p:sp>
      <p:graphicFrame>
        <p:nvGraphicFramePr>
          <p:cNvPr id="8" name="Table 7"/>
          <p:cNvGraphicFramePr>
            <a:graphicFrameLocks noGrp="1"/>
          </p:cNvGraphicFramePr>
          <p:nvPr>
            <p:extLst>
              <p:ext uri="{D42A27DB-BD31-4B8C-83A1-F6EECF244321}">
                <p14:modId xmlns:p14="http://schemas.microsoft.com/office/powerpoint/2010/main" val="775479308"/>
              </p:ext>
            </p:extLst>
          </p:nvPr>
        </p:nvGraphicFramePr>
        <p:xfrm>
          <a:off x="1484307" y="4560173"/>
          <a:ext cx="10141635" cy="1269126"/>
        </p:xfrm>
        <a:graphic>
          <a:graphicData uri="http://schemas.openxmlformats.org/drawingml/2006/table">
            <a:tbl>
              <a:tblPr>
                <a:tableStyleId>{073A0DAA-6AF3-43AB-8588-CEC1D06C72B9}</a:tableStyleId>
              </a:tblPr>
              <a:tblGrid>
                <a:gridCol w="1009118"/>
                <a:gridCol w="3713554"/>
                <a:gridCol w="938480"/>
                <a:gridCol w="958662"/>
                <a:gridCol w="736656"/>
                <a:gridCol w="645835"/>
                <a:gridCol w="2139330"/>
              </a:tblGrid>
              <a:tr h="423042">
                <a:tc>
                  <a:txBody>
                    <a:bodyPr/>
                    <a:lstStyle/>
                    <a:p>
                      <a:pPr algn="ctr" fontAlgn="ctr"/>
                      <a:r>
                        <a:rPr lang="en-GB" sz="1200" b="1" u="none" strike="noStrike">
                          <a:effectLst/>
                        </a:rPr>
                        <a:t>Dataset Rows</a:t>
                      </a:r>
                      <a:endParaRPr lang="en-GB" sz="1200" b="1" i="0" u="none" strike="noStrike">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ctr"/>
                      <a:r>
                        <a:rPr lang="en-GB" sz="1200" b="1" u="none" strike="noStrike">
                          <a:effectLst/>
                        </a:rPr>
                        <a:t>Method</a:t>
                      </a:r>
                      <a:endParaRPr lang="en-GB" sz="1200" b="1" i="0" u="none" strike="noStrike">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ctr"/>
                      <a:r>
                        <a:rPr lang="en-GB" sz="1200" b="1" u="none" strike="noStrike">
                          <a:effectLst/>
                        </a:rPr>
                        <a:t>Accuracy (%)</a:t>
                      </a:r>
                      <a:endParaRPr lang="en-GB" sz="1200" b="1" i="0" u="none" strike="noStrike">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ctr"/>
                      <a:r>
                        <a:rPr lang="en-GB" sz="1200" b="1" u="none" strike="noStrike">
                          <a:effectLst/>
                        </a:rPr>
                        <a:t>Precision (%)</a:t>
                      </a:r>
                      <a:endParaRPr lang="en-GB" sz="1200" b="1" i="0" u="none" strike="noStrike">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ctr"/>
                      <a:r>
                        <a:rPr lang="en-GB" sz="1200" b="1" u="none" strike="noStrike">
                          <a:effectLst/>
                        </a:rPr>
                        <a:t>Recall (%)</a:t>
                      </a:r>
                      <a:endParaRPr lang="en-GB" sz="1200" b="1" i="0" u="none" strike="noStrike">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ctr"/>
                      <a:r>
                        <a:rPr lang="en-GB" sz="1200" b="1" u="none" strike="noStrike">
                          <a:effectLst/>
                        </a:rPr>
                        <a:t>F1 Score</a:t>
                      </a:r>
                      <a:endParaRPr lang="en-GB" sz="1200" b="1" i="0" u="none" strike="noStrike">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ctr"/>
                      <a:r>
                        <a:rPr lang="en-GB" sz="1200" b="1" u="none" strike="noStrike" dirty="0">
                          <a:effectLst/>
                        </a:rPr>
                        <a:t>Running Time (Minutes)</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423042">
                <a:tc rowSpan="2">
                  <a:txBody>
                    <a:bodyPr/>
                    <a:lstStyle/>
                    <a:p>
                      <a:pPr algn="ctr" fontAlgn="ctr"/>
                      <a:r>
                        <a:rPr lang="en-GB" sz="1200" b="1" u="none" strike="noStrike">
                          <a:effectLst/>
                        </a:rPr>
                        <a:t>361248</a:t>
                      </a:r>
                      <a:endParaRPr lang="en-GB" sz="1200" b="1" i="0" u="none" strike="noStrike">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GB" sz="1200" b="1" u="none" strike="noStrike" dirty="0">
                          <a:effectLst/>
                        </a:rPr>
                        <a:t>Logistic Regression (1298 Features and </a:t>
                      </a:r>
                      <a:r>
                        <a:rPr lang="en-GB" sz="1200" b="1" u="none" strike="noStrike" dirty="0" smtClean="0">
                          <a:effectLst/>
                        </a:rPr>
                        <a:t>100 </a:t>
                      </a:r>
                      <a:r>
                        <a:rPr lang="en-GB" sz="1200" b="1" u="none" strike="noStrike" dirty="0">
                          <a:effectLst/>
                        </a:rPr>
                        <a:t>Iterations)</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82.14</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82.54</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99.13</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90.08</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i="0" u="none" strike="noStrike" dirty="0" smtClean="0">
                          <a:solidFill>
                            <a:schemeClr val="dk1"/>
                          </a:solidFill>
                          <a:effectLst/>
                          <a:latin typeface="+mn-lt"/>
                        </a:rPr>
                        <a:t>7.4</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042">
                <a:tc vMerge="1">
                  <a:txBody>
                    <a:bodyPr/>
                    <a:lstStyle/>
                    <a:p>
                      <a:endParaRPr lang="en-US"/>
                    </a:p>
                  </a:txBody>
                  <a:tcPr/>
                </a:tc>
                <a:tc>
                  <a:txBody>
                    <a:bodyPr/>
                    <a:lstStyle/>
                    <a:p>
                      <a:pPr algn="l" fontAlgn="ctr"/>
                      <a:r>
                        <a:rPr lang="en-GB" sz="1200" b="1" u="none" strike="noStrike">
                          <a:effectLst/>
                        </a:rPr>
                        <a:t>Gaussian Naïve Bayes (1298 Features)</a:t>
                      </a:r>
                      <a:endParaRPr lang="en-GB" sz="1200" b="1" i="0" u="none" strike="noStrike">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70.43</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90.36</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71.45</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u="none" strike="noStrike" dirty="0" smtClean="0">
                          <a:effectLst/>
                        </a:rPr>
                        <a:t>79.8</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GB" sz="1200" b="1" i="0" u="none" strike="noStrike" dirty="0" smtClean="0">
                          <a:solidFill>
                            <a:schemeClr val="dk1"/>
                          </a:solidFill>
                          <a:effectLst/>
                          <a:latin typeface="+mn-lt"/>
                        </a:rPr>
                        <a:t>2.67</a:t>
                      </a:r>
                      <a:endParaRPr lang="en-GB" sz="1200" b="1" i="0" u="none" strike="noStrike" dirty="0">
                        <a:solidFill>
                          <a:srgbClr val="000000"/>
                        </a:solidFill>
                        <a:effectLst/>
                        <a:latin typeface="Calibri"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33258438"/>
      </p:ext>
    </p:extLst>
  </p:cSld>
  <p:clrMapOvr>
    <a:masterClrMapping/>
  </p:clrMapOvr>
  <mc:AlternateContent xmlns:mc="http://schemas.openxmlformats.org/markup-compatibility/2006" xmlns:p14="http://schemas.microsoft.com/office/powerpoint/2010/main">
    <mc:Choice Requires="p14">
      <p:transition spd="slow" p14:dur="2000" advTm="163649"/>
    </mc:Choice>
    <mc:Fallback xmlns="">
      <p:transition spd="slow" advTm="163649"/>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7596" y="377759"/>
            <a:ext cx="10018713" cy="997016"/>
          </a:xfrm>
        </p:spPr>
        <p:txBody>
          <a:bodyPr>
            <a:normAutofit/>
          </a:bodyPr>
          <a:lstStyle/>
          <a:p>
            <a:r>
              <a:rPr lang="en-US" sz="3600" b="1" u="sng" dirty="0" smtClean="0"/>
              <a:t>Result Analysis</a:t>
            </a:r>
            <a:endParaRPr lang="en-US" sz="3600" b="1" u="sng" dirty="0"/>
          </a:p>
        </p:txBody>
      </p:sp>
      <p:graphicFrame>
        <p:nvGraphicFramePr>
          <p:cNvPr id="7" name="Chart 6"/>
          <p:cNvGraphicFramePr>
            <a:graphicFrameLocks/>
          </p:cNvGraphicFramePr>
          <p:nvPr>
            <p:extLst>
              <p:ext uri="{D42A27DB-BD31-4B8C-83A1-F6EECF244321}">
                <p14:modId xmlns:p14="http://schemas.microsoft.com/office/powerpoint/2010/main" val="2003679475"/>
              </p:ext>
            </p:extLst>
          </p:nvPr>
        </p:nvGraphicFramePr>
        <p:xfrm>
          <a:off x="2498725" y="1374774"/>
          <a:ext cx="8670018" cy="473211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17449226"/>
      </p:ext>
    </p:extLst>
  </p:cSld>
  <p:clrMapOvr>
    <a:masterClrMapping/>
  </p:clrMapOvr>
  <mc:AlternateContent xmlns:mc="http://schemas.openxmlformats.org/markup-compatibility/2006" xmlns:p14="http://schemas.microsoft.com/office/powerpoint/2010/main">
    <mc:Choice Requires="p14">
      <p:transition spd="slow" p14:dur="2000" advTm="163649"/>
    </mc:Choice>
    <mc:Fallback xmlns="">
      <p:transition spd="slow" advTm="163649"/>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1896" y="377759"/>
            <a:ext cx="10018713" cy="997016"/>
          </a:xfrm>
        </p:spPr>
        <p:txBody>
          <a:bodyPr>
            <a:normAutofit/>
          </a:bodyPr>
          <a:lstStyle/>
          <a:p>
            <a:r>
              <a:rPr lang="en-US" sz="3600" b="1" u="sng" dirty="0" smtClean="0"/>
              <a:t>Result </a:t>
            </a:r>
            <a:r>
              <a:rPr lang="en-US" sz="3600" b="1" u="sng" dirty="0" smtClean="0"/>
              <a:t>Analysis (Contd</a:t>
            </a:r>
            <a:r>
              <a:rPr lang="mr-IN" sz="3600" b="1" u="sng" dirty="0" smtClean="0"/>
              <a:t>…</a:t>
            </a:r>
            <a:r>
              <a:rPr lang="en-US" sz="3600" b="1" u="sng" dirty="0" smtClean="0"/>
              <a:t>)</a:t>
            </a:r>
            <a:endParaRPr lang="en-US" sz="3600" b="1" u="sng" dirty="0"/>
          </a:p>
        </p:txBody>
      </p:sp>
      <p:graphicFrame>
        <p:nvGraphicFramePr>
          <p:cNvPr id="5" name="Chart 4"/>
          <p:cNvGraphicFramePr>
            <a:graphicFrameLocks/>
          </p:cNvGraphicFramePr>
          <p:nvPr/>
        </p:nvGraphicFramePr>
        <p:xfrm>
          <a:off x="2498725" y="1374775"/>
          <a:ext cx="9004298" cy="469945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6299012"/>
      </p:ext>
    </p:extLst>
  </p:cSld>
  <p:clrMapOvr>
    <a:masterClrMapping/>
  </p:clrMapOvr>
  <mc:AlternateContent xmlns:mc="http://schemas.openxmlformats.org/markup-compatibility/2006" xmlns:p14="http://schemas.microsoft.com/office/powerpoint/2010/main">
    <mc:Choice Requires="p14">
      <p:transition spd="slow" p14:dur="2000" advTm="163649"/>
    </mc:Choice>
    <mc:Fallback xmlns="">
      <p:transition spd="slow" advTm="163649"/>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175657"/>
          </a:xfrm>
        </p:spPr>
        <p:txBody>
          <a:bodyPr/>
          <a:lstStyle/>
          <a:p>
            <a:r>
              <a:rPr lang="en-IN" b="1" u="sng" dirty="0" smtClean="0"/>
              <a:t>Limitations and Future Work</a:t>
            </a:r>
            <a:endParaRPr lang="en-IN" b="1" u="sng" dirty="0"/>
          </a:p>
        </p:txBody>
      </p:sp>
      <p:sp>
        <p:nvSpPr>
          <p:cNvPr id="3" name="Content Placeholder 2"/>
          <p:cNvSpPr>
            <a:spLocks noGrp="1"/>
          </p:cNvSpPr>
          <p:nvPr>
            <p:ph idx="1"/>
          </p:nvPr>
        </p:nvSpPr>
        <p:spPr/>
        <p:txBody>
          <a:bodyPr>
            <a:normAutofit fontScale="70000" lnSpcReduction="20000"/>
          </a:bodyPr>
          <a:lstStyle/>
          <a:p>
            <a:r>
              <a:rPr lang="en-IN" dirty="0" smtClean="0"/>
              <a:t>Data columns like “</a:t>
            </a:r>
            <a:r>
              <a:rPr lang="en-IN" b="1" dirty="0" smtClean="0"/>
              <a:t>Overall</a:t>
            </a:r>
            <a:r>
              <a:rPr lang="en-IN" dirty="0" smtClean="0"/>
              <a:t>” and “</a:t>
            </a:r>
            <a:r>
              <a:rPr lang="en-IN" b="1" dirty="0" smtClean="0"/>
              <a:t>Summary</a:t>
            </a:r>
            <a:r>
              <a:rPr lang="en-IN" dirty="0" smtClean="0"/>
              <a:t>” can be used for feature generation along with “</a:t>
            </a:r>
            <a:r>
              <a:rPr lang="en-IN" b="1" dirty="0" smtClean="0"/>
              <a:t>reviewText</a:t>
            </a:r>
            <a:r>
              <a:rPr lang="en-IN" dirty="0" smtClean="0"/>
              <a:t>” to check the model performance.</a:t>
            </a:r>
          </a:p>
          <a:p>
            <a:r>
              <a:rPr lang="en-IN" dirty="0" smtClean="0"/>
              <a:t>Extraction of additional </a:t>
            </a:r>
            <a:r>
              <a:rPr lang="en-IN" b="1" dirty="0" smtClean="0"/>
              <a:t>useful</a:t>
            </a:r>
            <a:r>
              <a:rPr lang="en-IN" dirty="0" smtClean="0"/>
              <a:t> words from the feature set using the vocabulary set.</a:t>
            </a:r>
          </a:p>
          <a:p>
            <a:r>
              <a:rPr lang="en-IN" dirty="0"/>
              <a:t>Perform more feature engineering, such as proper spell checking for the reviews. </a:t>
            </a:r>
            <a:endParaRPr lang="en-IN" dirty="0" smtClean="0"/>
          </a:p>
          <a:p>
            <a:r>
              <a:rPr lang="en-IN" dirty="0"/>
              <a:t>Explore the effect of not doing pre-processing on the reviews.</a:t>
            </a:r>
            <a:endParaRPr lang="en-IN" dirty="0" smtClean="0"/>
          </a:p>
          <a:p>
            <a:r>
              <a:rPr lang="en-IN" dirty="0" smtClean="0"/>
              <a:t>Other Distance metrics can be used in K-Nearest Neighbour computation.</a:t>
            </a:r>
          </a:p>
          <a:p>
            <a:r>
              <a:rPr lang="en-IN" dirty="0" smtClean="0"/>
              <a:t>Model Training Running Time for Decision Tree and K-Nearest Neighbour can be optimized by parallelization.</a:t>
            </a:r>
          </a:p>
          <a:p>
            <a:r>
              <a:rPr lang="en-IN" dirty="0" smtClean="0"/>
              <a:t>Many other classification algorithms like Random Forest, SVM etc. can be implemented in future.</a:t>
            </a:r>
          </a:p>
          <a:p>
            <a:endParaRPr lang="en-IN" dirty="0" smtClean="0"/>
          </a:p>
          <a:p>
            <a:endParaRPr lang="en-IN" dirty="0" smtClean="0"/>
          </a:p>
          <a:p>
            <a:endParaRPr lang="en-IN"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1095" y="1127760"/>
            <a:ext cx="10174289" cy="4373880"/>
          </a:xfrm>
        </p:spPr>
        <p:txBody>
          <a:bodyPr>
            <a:normAutofit/>
          </a:bodyPr>
          <a:lstStyle/>
          <a:p>
            <a:r>
              <a:rPr lang="en-US" sz="10000" b="1" i="1" dirty="0" smtClean="0">
                <a:latin typeface="Apple Chancery" charset="0"/>
                <a:ea typeface="Apple Chancery" charset="0"/>
                <a:cs typeface="Apple Chancery" charset="0"/>
              </a:rPr>
              <a:t>Questions?</a:t>
            </a:r>
            <a:endParaRPr lang="en-US" sz="10000" b="1" i="1" dirty="0">
              <a:latin typeface="Apple Chancery" charset="0"/>
              <a:ea typeface="Apple Chancery" charset="0"/>
              <a:cs typeface="Apple Chancery" charset="0"/>
            </a:endParaRPr>
          </a:p>
        </p:txBody>
      </p:sp>
    </p:spTree>
    <p:extLst>
      <p:ext uri="{BB962C8B-B14F-4D97-AF65-F5344CB8AC3E}">
        <p14:creationId xmlns:p14="http://schemas.microsoft.com/office/powerpoint/2010/main" val="354070556"/>
      </p:ext>
    </p:extLst>
  </p:cSld>
  <p:clrMapOvr>
    <a:masterClrMapping/>
  </p:clrMapOvr>
  <mc:AlternateContent xmlns:mc="http://schemas.openxmlformats.org/markup-compatibility/2006" xmlns:p14="http://schemas.microsoft.com/office/powerpoint/2010/main">
    <mc:Choice Requires="p14">
      <p:transition spd="slow" p14:dur="2000" advTm="2795"/>
    </mc:Choice>
    <mc:Fallback xmlns="">
      <p:transition spd="slow" advTm="2795"/>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1095" y="1127760"/>
            <a:ext cx="10174289" cy="4373880"/>
          </a:xfrm>
        </p:spPr>
        <p:txBody>
          <a:bodyPr>
            <a:normAutofit/>
          </a:bodyPr>
          <a:lstStyle/>
          <a:p>
            <a:r>
              <a:rPr lang="en-US" sz="10000" b="1" i="1" dirty="0" smtClean="0">
                <a:latin typeface="Apple Chancery" charset="0"/>
                <a:ea typeface="Apple Chancery" charset="0"/>
                <a:cs typeface="Apple Chancery" charset="0"/>
              </a:rPr>
              <a:t>Thank You</a:t>
            </a:r>
            <a:endParaRPr lang="en-US" sz="10000" b="1" i="1" dirty="0">
              <a:latin typeface="Apple Chancery" charset="0"/>
              <a:ea typeface="Apple Chancery" charset="0"/>
              <a:cs typeface="Apple Chancery" charset="0"/>
            </a:endParaRPr>
          </a:p>
        </p:txBody>
      </p:sp>
    </p:spTree>
    <p:extLst>
      <p:ext uri="{BB962C8B-B14F-4D97-AF65-F5344CB8AC3E}">
        <p14:creationId xmlns:p14="http://schemas.microsoft.com/office/powerpoint/2010/main" val="354070556"/>
      </p:ext>
    </p:extLst>
  </p:cSld>
  <p:clrMapOvr>
    <a:masterClrMapping/>
  </p:clrMapOvr>
  <mc:AlternateContent xmlns:mc="http://schemas.openxmlformats.org/markup-compatibility/2006" xmlns:p14="http://schemas.microsoft.com/office/powerpoint/2010/main">
    <mc:Choice Requires="p14">
      <p:transition spd="slow" p14:dur="2000" advTm="2795"/>
    </mc:Choice>
    <mc:Fallback xmlns="">
      <p:transition spd="slow" advTm="2795"/>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175657"/>
          </a:xfrm>
        </p:spPr>
        <p:txBody>
          <a:bodyPr/>
          <a:lstStyle/>
          <a:p>
            <a:r>
              <a:rPr lang="en-IN" b="1" u="sng" dirty="0" smtClean="0"/>
              <a:t>Introduction</a:t>
            </a:r>
            <a:endParaRPr lang="en-IN" b="1" u="sng" dirty="0"/>
          </a:p>
        </p:txBody>
      </p:sp>
      <p:sp>
        <p:nvSpPr>
          <p:cNvPr id="3" name="Content Placeholder 2"/>
          <p:cNvSpPr>
            <a:spLocks noGrp="1"/>
          </p:cNvSpPr>
          <p:nvPr>
            <p:ph idx="1"/>
          </p:nvPr>
        </p:nvSpPr>
        <p:spPr>
          <a:xfrm>
            <a:off x="1095375" y="2155371"/>
            <a:ext cx="10839450" cy="3635829"/>
          </a:xfrm>
        </p:spPr>
        <p:txBody>
          <a:bodyPr>
            <a:normAutofit lnSpcReduction="10000"/>
          </a:bodyPr>
          <a:lstStyle/>
          <a:p>
            <a:r>
              <a:rPr lang="en-IN" dirty="0" smtClean="0"/>
              <a:t>Online marketplaces like Amazon’s business depends heavily on Product Reviews quality.</a:t>
            </a:r>
          </a:p>
          <a:p>
            <a:r>
              <a:rPr lang="en-IN" dirty="0" smtClean="0"/>
              <a:t>Amazon typically allows users to rate the “helpfulness” of Product Reviews.</a:t>
            </a:r>
          </a:p>
          <a:p>
            <a:r>
              <a:rPr lang="en-IN" dirty="0" smtClean="0"/>
              <a:t>Highest rated reviews are shown at the top.</a:t>
            </a:r>
          </a:p>
          <a:p>
            <a:r>
              <a:rPr lang="en-IN" dirty="0" smtClean="0"/>
              <a:t>But newest reviews are also shown at the top to draw users into rating them.</a:t>
            </a:r>
          </a:p>
          <a:p>
            <a:r>
              <a:rPr lang="en-IN" dirty="0" smtClean="0"/>
              <a:t>Problem: New but unhelpful reviews get their place at the top.</a:t>
            </a:r>
          </a:p>
          <a:p>
            <a:r>
              <a:rPr lang="en-IN" dirty="0" smtClean="0"/>
              <a:t>Proposed Solution: Pre-rate new reviews on their helpfulness before giving them a position in the forum.</a:t>
            </a:r>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0"/>
            <a:ext cx="10018713" cy="1752599"/>
          </a:xfrm>
        </p:spPr>
        <p:txBody>
          <a:bodyPr>
            <a:normAutofit/>
          </a:bodyPr>
          <a:lstStyle/>
          <a:p>
            <a:r>
              <a:rPr lang="en-US" b="1" u="sng" dirty="0" smtClean="0"/>
              <a:t>Problem Statement</a:t>
            </a:r>
            <a:endParaRPr lang="en-US" b="1" u="sng" dirty="0"/>
          </a:p>
        </p:txBody>
      </p:sp>
      <p:sp>
        <p:nvSpPr>
          <p:cNvPr id="3" name="Content Placeholder 2"/>
          <p:cNvSpPr>
            <a:spLocks noGrp="1"/>
          </p:cNvSpPr>
          <p:nvPr>
            <p:ph idx="1"/>
          </p:nvPr>
        </p:nvSpPr>
        <p:spPr>
          <a:xfrm>
            <a:off x="1484309" y="1356359"/>
            <a:ext cx="9503731" cy="1584961"/>
          </a:xfrm>
        </p:spPr>
        <p:txBody>
          <a:bodyPr>
            <a:normAutofit/>
          </a:bodyPr>
          <a:lstStyle/>
          <a:p>
            <a:r>
              <a:rPr lang="en-US" dirty="0" smtClean="0"/>
              <a:t>Determination of  the helpfulness of the Amazon Product Reviews in order to improve the business model.</a:t>
            </a:r>
          </a:p>
        </p:txBody>
      </p:sp>
      <p:pic>
        <p:nvPicPr>
          <p:cNvPr id="4" name="Picture 3"/>
          <p:cNvPicPr>
            <a:picLocks noChangeAspect="1"/>
          </p:cNvPicPr>
          <p:nvPr/>
        </p:nvPicPr>
        <p:blipFill>
          <a:blip r:embed="rId3"/>
          <a:stretch>
            <a:fillRect/>
          </a:stretch>
        </p:blipFill>
        <p:spPr>
          <a:xfrm>
            <a:off x="1996440" y="2941321"/>
            <a:ext cx="10028674" cy="3413872"/>
          </a:xfrm>
          <a:prstGeom prst="rect">
            <a:avLst/>
          </a:prstGeom>
          <a:solidFill>
            <a:schemeClr val="accent1"/>
          </a:solidFill>
          <a:ln>
            <a:solidFill>
              <a:schemeClr val="tx1"/>
            </a:solidFill>
          </a:ln>
        </p:spPr>
      </p:pic>
    </p:spTree>
    <p:extLst>
      <p:ext uri="{BB962C8B-B14F-4D97-AF65-F5344CB8AC3E}">
        <p14:creationId xmlns:p14="http://schemas.microsoft.com/office/powerpoint/2010/main" val="1878424869"/>
      </p:ext>
    </p:extLst>
  </p:cSld>
  <p:clrMapOvr>
    <a:masterClrMapping/>
  </p:clrMapOvr>
  <mc:AlternateContent xmlns:mc="http://schemas.openxmlformats.org/markup-compatibility/2006" xmlns:p14="http://schemas.microsoft.com/office/powerpoint/2010/main">
    <mc:Choice Requires="p14">
      <p:transition spd="slow" p14:dur="2000" advTm="18129"/>
    </mc:Choice>
    <mc:Fallback xmlns="">
      <p:transition spd="slow" advTm="18129"/>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8" y="34062"/>
            <a:ext cx="10018713" cy="757989"/>
          </a:xfrm>
        </p:spPr>
        <p:txBody>
          <a:bodyPr/>
          <a:lstStyle/>
          <a:p>
            <a:r>
              <a:rPr lang="en-IN" b="1" u="sng" dirty="0" smtClean="0"/>
              <a:t>Dataset Summary</a:t>
            </a:r>
            <a:endParaRPr lang="en-IN" b="1" u="sng" dirty="0"/>
          </a:p>
        </p:txBody>
      </p:sp>
      <p:sp>
        <p:nvSpPr>
          <p:cNvPr id="3" name="Content Placeholder 2"/>
          <p:cNvSpPr>
            <a:spLocks noGrp="1"/>
          </p:cNvSpPr>
          <p:nvPr>
            <p:ph idx="1"/>
          </p:nvPr>
        </p:nvSpPr>
        <p:spPr>
          <a:xfrm>
            <a:off x="1484308" y="636815"/>
            <a:ext cx="10707692" cy="6221186"/>
          </a:xfrm>
        </p:spPr>
        <p:txBody>
          <a:bodyPr>
            <a:normAutofit fontScale="62500" lnSpcReduction="20000"/>
          </a:bodyPr>
          <a:lstStyle/>
          <a:p>
            <a:endParaRPr lang="en-US" dirty="0" smtClean="0"/>
          </a:p>
          <a:p>
            <a:r>
              <a:rPr lang="en-US" sz="1800" dirty="0" smtClean="0"/>
              <a:t>Provided by UCSD at Dr. Julian </a:t>
            </a:r>
            <a:r>
              <a:rPr lang="en-US" sz="1800" dirty="0" err="1" smtClean="0"/>
              <a:t>McAuley's</a:t>
            </a:r>
            <a:r>
              <a:rPr lang="en-US" sz="1800" dirty="0" smtClean="0"/>
              <a:t> research page</a:t>
            </a:r>
          </a:p>
          <a:p>
            <a:pPr marL="457200" lvl="1" indent="0">
              <a:buNone/>
            </a:pPr>
            <a:r>
              <a:rPr lang="en-US" sz="1800" dirty="0" smtClean="0">
                <a:hlinkClick r:id="rId3"/>
              </a:rPr>
              <a:t>http://snap.stanford.edu/data/amazon/productGraph/categoryFiles/</a:t>
            </a:r>
            <a:endParaRPr lang="en-US" sz="1800" dirty="0" smtClean="0"/>
          </a:p>
          <a:p>
            <a:r>
              <a:rPr lang="en-US" sz="1800" dirty="0" smtClean="0"/>
              <a:t>Data is given in JSON format.</a:t>
            </a:r>
          </a:p>
          <a:p>
            <a:r>
              <a:rPr lang="en-US" sz="1800" b="1" u="sng" dirty="0" smtClean="0"/>
              <a:t>Data set size :-</a:t>
            </a:r>
          </a:p>
          <a:p>
            <a:pPr lvl="1"/>
            <a:r>
              <a:rPr lang="en-US" sz="1800" dirty="0" smtClean="0"/>
              <a:t> </a:t>
            </a:r>
            <a:r>
              <a:rPr lang="en-US" sz="1800" b="1" dirty="0" smtClean="0"/>
              <a:t>Small Dataset– 89664 observations (2.92 GB)</a:t>
            </a:r>
          </a:p>
          <a:p>
            <a:pPr lvl="2"/>
            <a:r>
              <a:rPr lang="en-US" dirty="0" smtClean="0"/>
              <a:t>8100 rows </a:t>
            </a:r>
            <a:r>
              <a:rPr lang="en-US" dirty="0"/>
              <a:t>with Class Label 0.</a:t>
            </a:r>
          </a:p>
          <a:p>
            <a:pPr lvl="2"/>
            <a:r>
              <a:rPr lang="en-US" dirty="0" smtClean="0"/>
              <a:t>81564 rows </a:t>
            </a:r>
            <a:r>
              <a:rPr lang="en-US" dirty="0"/>
              <a:t>with Class Label 1</a:t>
            </a:r>
            <a:r>
              <a:rPr lang="en-US" dirty="0" smtClean="0"/>
              <a:t>.</a:t>
            </a:r>
          </a:p>
          <a:p>
            <a:pPr lvl="1"/>
            <a:r>
              <a:rPr lang="en-US" sz="1800" b="1" dirty="0" smtClean="0"/>
              <a:t>Large Dataset – 361248 observations (5.47 GB)</a:t>
            </a:r>
          </a:p>
          <a:p>
            <a:pPr lvl="2"/>
            <a:r>
              <a:rPr lang="en-US" dirty="0" smtClean="0"/>
              <a:t>65895 rows with Class Label 0.</a:t>
            </a:r>
          </a:p>
          <a:p>
            <a:pPr lvl="2"/>
            <a:r>
              <a:rPr lang="en-US" dirty="0" smtClean="0"/>
              <a:t>295353 rows with Class Label 1.</a:t>
            </a:r>
          </a:p>
          <a:p>
            <a:pPr lvl="1"/>
            <a:r>
              <a:rPr lang="en-US" sz="1800" b="1" u="sng" dirty="0" smtClean="0"/>
              <a:t>Sample Data Rows :-</a:t>
            </a:r>
          </a:p>
          <a:p>
            <a:pPr lvl="1"/>
            <a:endParaRPr lang="en-US" sz="1800" b="1" u="sng" dirty="0" smtClean="0"/>
          </a:p>
          <a:p>
            <a:pPr lvl="1"/>
            <a:endParaRPr lang="en-US" sz="1800" b="1" u="sng" dirty="0" smtClean="0"/>
          </a:p>
          <a:p>
            <a:pPr lvl="1"/>
            <a:endParaRPr lang="en-US" sz="1800" b="1" u="sng" dirty="0" smtClean="0"/>
          </a:p>
          <a:p>
            <a:pPr lvl="1"/>
            <a:endParaRPr lang="en-US" sz="1800" dirty="0" smtClean="0"/>
          </a:p>
          <a:p>
            <a:pPr lvl="1"/>
            <a:endParaRPr lang="en-US" sz="1800" dirty="0" smtClean="0"/>
          </a:p>
          <a:p>
            <a:pPr lvl="1"/>
            <a:endParaRPr lang="en-US" sz="1800" dirty="0" smtClean="0"/>
          </a:p>
          <a:p>
            <a:pPr lvl="1"/>
            <a:endParaRPr lang="en-US" sz="1800" dirty="0" smtClean="0"/>
          </a:p>
          <a:p>
            <a:pPr lvl="2"/>
            <a:r>
              <a:rPr lang="en-US" b="1" dirty="0" smtClean="0"/>
              <a:t>helpful</a:t>
            </a:r>
            <a:r>
              <a:rPr lang="en-US" dirty="0" smtClean="0"/>
              <a:t> – used to generate labels</a:t>
            </a:r>
          </a:p>
          <a:p>
            <a:pPr lvl="2"/>
            <a:r>
              <a:rPr lang="en-US" b="1" dirty="0" err="1" smtClean="0"/>
              <a:t>reviewText</a:t>
            </a:r>
            <a:r>
              <a:rPr lang="en-US" dirty="0" smtClean="0"/>
              <a:t> – used to generate features</a:t>
            </a:r>
          </a:p>
          <a:p>
            <a:pPr lvl="2"/>
            <a:r>
              <a:rPr lang="en-US" b="1" u="sng" dirty="0" smtClean="0"/>
              <a:t>Sample Review Text :</a:t>
            </a:r>
          </a:p>
          <a:p>
            <a:pPr marL="1714500" lvl="4" indent="0">
              <a:buNone/>
            </a:pPr>
            <a:r>
              <a:rPr lang="en-US" sz="1800" b="1" i="1" dirty="0" smtClean="0"/>
              <a:t>“</a:t>
            </a:r>
            <a:r>
              <a:rPr lang="en-US" sz="1800" b="1" i="1" dirty="0" err="1" smtClean="0"/>
              <a:t>i</a:t>
            </a:r>
            <a:r>
              <a:rPr lang="en-US" sz="1800" b="1" i="1" dirty="0" smtClean="0"/>
              <a:t> </a:t>
            </a:r>
            <a:r>
              <a:rPr lang="en-US" sz="1800" b="1" i="1" dirty="0"/>
              <a:t>bought this as part of my </a:t>
            </a:r>
            <a:r>
              <a:rPr lang="en-US" sz="1800" b="1" i="1" dirty="0" err="1"/>
              <a:t>halloween</a:t>
            </a:r>
            <a:r>
              <a:rPr lang="en-US" sz="1800" b="1" i="1" dirty="0"/>
              <a:t> costume it says it fits kids up to 10 years old </a:t>
            </a:r>
            <a:r>
              <a:rPr lang="en-US" sz="1800" b="1" i="1" dirty="0" err="1"/>
              <a:t>im</a:t>
            </a:r>
            <a:r>
              <a:rPr lang="en-US" sz="1800" b="1" i="1" dirty="0"/>
              <a:t> 24 size 13 in jeans depending on brand but it fits perfectly the only problem is it has a slightly odd odor but </a:t>
            </a:r>
            <a:r>
              <a:rPr lang="en-US" sz="1800" b="1" i="1" dirty="0" err="1"/>
              <a:t>i</a:t>
            </a:r>
            <a:r>
              <a:rPr lang="en-US" sz="1800" b="1" i="1" dirty="0"/>
              <a:t> sprayed it down with perfume lol so that took care of that problem </a:t>
            </a:r>
            <a:r>
              <a:rPr lang="en-US" sz="1800" b="1" i="1" dirty="0" err="1"/>
              <a:t>i</a:t>
            </a:r>
            <a:r>
              <a:rPr lang="en-US" sz="1800" b="1" i="1" dirty="0"/>
              <a:t> highly recommend this seller because they ship orders very </a:t>
            </a:r>
            <a:r>
              <a:rPr lang="en-US" sz="1800" b="1" i="1" dirty="0" smtClean="0"/>
              <a:t>fast”</a:t>
            </a:r>
          </a:p>
          <a:p>
            <a:endParaRPr lang="en-US" sz="1800" dirty="0" smtClean="0"/>
          </a:p>
          <a:p>
            <a:endParaRPr lang="en-US" sz="1800" dirty="0"/>
          </a:p>
        </p:txBody>
      </p:sp>
      <p:pic>
        <p:nvPicPr>
          <p:cNvPr id="4" name="Picture 3"/>
          <p:cNvPicPr>
            <a:picLocks noChangeAspect="1"/>
          </p:cNvPicPr>
          <p:nvPr/>
        </p:nvPicPr>
        <p:blipFill>
          <a:blip r:embed="rId4"/>
          <a:stretch>
            <a:fillRect/>
          </a:stretch>
        </p:blipFill>
        <p:spPr>
          <a:xfrm>
            <a:off x="2981381" y="3747408"/>
            <a:ext cx="7024565" cy="1333186"/>
          </a:xfrm>
          <a:prstGeom prst="rect">
            <a:avLst/>
          </a:prstGeom>
          <a:noFill/>
          <a:ln>
            <a:solidFill>
              <a:schemeClr val="tx1"/>
            </a:solidFill>
          </a:ln>
        </p:spPr>
      </p:pic>
      <p:pic>
        <p:nvPicPr>
          <p:cNvPr id="5" name="Picture 4"/>
          <p:cNvPicPr>
            <a:picLocks noChangeAspect="1"/>
          </p:cNvPicPr>
          <p:nvPr/>
        </p:nvPicPr>
        <p:blipFill>
          <a:blip r:embed="rId5"/>
          <a:stretch>
            <a:fillRect/>
          </a:stretch>
        </p:blipFill>
        <p:spPr>
          <a:xfrm>
            <a:off x="7071607" y="792051"/>
            <a:ext cx="4251349" cy="2786742"/>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10" y="2545081"/>
            <a:ext cx="10402890" cy="4114800"/>
          </a:xfrm>
        </p:spPr>
        <p:txBody>
          <a:bodyPr>
            <a:normAutofit fontScale="40000" lnSpcReduction="20000"/>
          </a:bodyPr>
          <a:lstStyle/>
          <a:p>
            <a:pPr fontAlgn="ctr"/>
            <a:r>
              <a:rPr lang="en-US" sz="5100" dirty="0" smtClean="0"/>
              <a:t>Conversion of the JSON Data Files to Pandas Data Frame.</a:t>
            </a:r>
          </a:p>
          <a:p>
            <a:pPr fontAlgn="ctr"/>
            <a:r>
              <a:rPr lang="en-US" sz="5100" dirty="0" smtClean="0"/>
              <a:t>Users with less than 10 reviews are excluded.</a:t>
            </a:r>
          </a:p>
          <a:p>
            <a:pPr fontAlgn="ctr"/>
            <a:r>
              <a:rPr lang="en-US" sz="5100" dirty="0"/>
              <a:t>Feature Generation from the “</a:t>
            </a:r>
            <a:r>
              <a:rPr lang="en-US" sz="5100" b="1" dirty="0"/>
              <a:t>reviewText</a:t>
            </a:r>
            <a:r>
              <a:rPr lang="en-US" sz="5100" dirty="0"/>
              <a:t>” column </a:t>
            </a:r>
            <a:r>
              <a:rPr lang="en-US" sz="5100" dirty="0" smtClean="0"/>
              <a:t>is </a:t>
            </a:r>
            <a:r>
              <a:rPr lang="en-US" sz="5100" dirty="0"/>
              <a:t>done </a:t>
            </a:r>
            <a:r>
              <a:rPr lang="en-US" sz="5100" dirty="0" smtClean="0"/>
              <a:t>by performing the following steps :</a:t>
            </a:r>
          </a:p>
          <a:p>
            <a:pPr lvl="2" fontAlgn="ctr"/>
            <a:r>
              <a:rPr lang="en-US" sz="5100" dirty="0" smtClean="0"/>
              <a:t>Stemming</a:t>
            </a:r>
          </a:p>
          <a:p>
            <a:pPr lvl="2" fontAlgn="ctr"/>
            <a:r>
              <a:rPr lang="en-US" sz="5100" dirty="0" smtClean="0"/>
              <a:t>Removing Stop Words and Punctuations</a:t>
            </a:r>
          </a:p>
          <a:p>
            <a:pPr lvl="2" fontAlgn="ctr"/>
            <a:r>
              <a:rPr lang="en-US" sz="5100" dirty="0" smtClean="0"/>
              <a:t>Tokenizing</a:t>
            </a:r>
          </a:p>
          <a:p>
            <a:pPr lvl="2" fontAlgn="ctr"/>
            <a:r>
              <a:rPr lang="en-US" sz="5100" dirty="0" smtClean="0"/>
              <a:t>n-grams</a:t>
            </a:r>
          </a:p>
          <a:p>
            <a:pPr fontAlgn="ctr"/>
            <a:r>
              <a:rPr lang="en-US" sz="5100" dirty="0" smtClean="0"/>
              <a:t>Binary Class Labels are generated by calculating the helpfulness ratio where </a:t>
            </a:r>
            <a:r>
              <a:rPr lang="en-US" sz="5100" dirty="0"/>
              <a:t>'helpful' = 1, or 'non-helpful' = 0</a:t>
            </a:r>
            <a:r>
              <a:rPr lang="en-US" sz="5100" dirty="0" smtClean="0"/>
              <a:t>.</a:t>
            </a:r>
          </a:p>
          <a:p>
            <a:pPr fontAlgn="ctr"/>
            <a:r>
              <a:rPr lang="en-US" sz="5100" dirty="0" smtClean="0"/>
              <a:t>The training and the test set was split in the ratio of 80%-20% respectively, using stratified sampling.</a:t>
            </a:r>
            <a:endParaRPr lang="en-US" dirty="0" smtClean="0"/>
          </a:p>
          <a:p>
            <a:pPr fontAlgn="ctr"/>
            <a:endParaRPr lang="en-US" dirty="0" smtClean="0"/>
          </a:p>
          <a:p>
            <a:pPr fontAlgn="ctr"/>
            <a:endParaRPr lang="en-US" dirty="0" smtClean="0"/>
          </a:p>
          <a:p>
            <a:pPr fontAlgn="ctr"/>
            <a:endParaRPr lang="en-US" dirty="0"/>
          </a:p>
        </p:txBody>
      </p:sp>
      <p:sp>
        <p:nvSpPr>
          <p:cNvPr id="5" name="Title 1"/>
          <p:cNvSpPr txBox="1">
            <a:spLocks/>
          </p:cNvSpPr>
          <p:nvPr/>
        </p:nvSpPr>
        <p:spPr>
          <a:xfrm>
            <a:off x="1484310" y="512071"/>
            <a:ext cx="10402890" cy="1186100"/>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u="sng" smtClean="0"/>
              <a:t>Pre-Processing Steps</a:t>
            </a:r>
            <a:endParaRPr lang="en-US" dirty="0"/>
          </a:p>
        </p:txBody>
      </p:sp>
    </p:spTree>
    <p:extLst>
      <p:ext uri="{BB962C8B-B14F-4D97-AF65-F5344CB8AC3E}">
        <p14:creationId xmlns:p14="http://schemas.microsoft.com/office/powerpoint/2010/main" val="933775989"/>
      </p:ext>
    </p:extLst>
  </p:cSld>
  <p:clrMapOvr>
    <a:masterClrMapping/>
  </p:clrMapOvr>
  <mc:AlternateContent xmlns:mc="http://schemas.openxmlformats.org/markup-compatibility/2006" xmlns:p14="http://schemas.microsoft.com/office/powerpoint/2010/main">
    <mc:Choice Requires="p14">
      <p:transition spd="slow" p14:dur="2000" advTm="84504"/>
    </mc:Choice>
    <mc:Fallback xmlns="">
      <p:transition spd="slow" advTm="84504"/>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694951"/>
            <a:ext cx="10250490" cy="914400"/>
          </a:xfrm>
        </p:spPr>
        <p:txBody>
          <a:bodyPr>
            <a:normAutofit/>
          </a:bodyPr>
          <a:lstStyle/>
          <a:p>
            <a:pPr lvl="1" algn="ctr" defTabSz="457200" rtl="0">
              <a:spcBef>
                <a:spcPct val="0"/>
              </a:spcBef>
            </a:pPr>
            <a:r>
              <a:rPr lang="en-US" sz="3500" b="1" u="sng" dirty="0" smtClean="0">
                <a:latin typeface="+mj-lt"/>
              </a:rPr>
              <a:t>Classification Algorithms</a:t>
            </a:r>
            <a:endParaRPr lang="en-US" sz="3500" b="1" dirty="0"/>
          </a:p>
        </p:txBody>
      </p:sp>
      <p:sp>
        <p:nvSpPr>
          <p:cNvPr id="3" name="Content Placeholder 2"/>
          <p:cNvSpPr>
            <a:spLocks noGrp="1"/>
          </p:cNvSpPr>
          <p:nvPr>
            <p:ph idx="1"/>
          </p:nvPr>
        </p:nvSpPr>
        <p:spPr>
          <a:xfrm>
            <a:off x="1484310" y="1609351"/>
            <a:ext cx="10250490" cy="4181849"/>
          </a:xfrm>
        </p:spPr>
        <p:txBody>
          <a:bodyPr>
            <a:normAutofit/>
          </a:bodyPr>
          <a:lstStyle/>
          <a:p>
            <a:pPr fontAlgn="base"/>
            <a:r>
              <a:rPr lang="en-GB" sz="3000" dirty="0" smtClean="0"/>
              <a:t>Logistic Regression</a:t>
            </a:r>
          </a:p>
          <a:p>
            <a:pPr fontAlgn="base"/>
            <a:r>
              <a:rPr lang="en-GB" sz="3000" dirty="0" smtClean="0"/>
              <a:t>Gaussian Naïve Bayes</a:t>
            </a:r>
          </a:p>
          <a:p>
            <a:pPr fontAlgn="base"/>
            <a:r>
              <a:rPr lang="en-GB" sz="3000" dirty="0" smtClean="0"/>
              <a:t>K-Nearest Neighbours</a:t>
            </a:r>
          </a:p>
          <a:p>
            <a:pPr fontAlgn="base"/>
            <a:r>
              <a:rPr lang="en-GB" sz="3000" dirty="0" smtClean="0"/>
              <a:t>Decision Tree</a:t>
            </a:r>
            <a:endParaRPr lang="en-GB" sz="3000" dirty="0"/>
          </a:p>
        </p:txBody>
      </p:sp>
      <p:pic>
        <p:nvPicPr>
          <p:cNvPr id="5" name="Picture 4"/>
          <p:cNvPicPr>
            <a:picLocks noChangeAspect="1"/>
          </p:cNvPicPr>
          <p:nvPr/>
        </p:nvPicPr>
        <p:blipFill>
          <a:blip r:embed="rId3">
            <a:alphaModFix amt="81000"/>
          </a:blip>
          <a:stretch>
            <a:fillRect/>
          </a:stretch>
        </p:blipFill>
        <p:spPr>
          <a:xfrm>
            <a:off x="7382440" y="1746250"/>
            <a:ext cx="4352360" cy="4404641"/>
          </a:xfrm>
          <a:prstGeom prst="rect">
            <a:avLst/>
          </a:prstGeom>
          <a:ln>
            <a:solidFill>
              <a:schemeClr val="tx1"/>
            </a:solidFill>
          </a:ln>
        </p:spPr>
      </p:pic>
    </p:spTree>
    <p:extLst>
      <p:ext uri="{BB962C8B-B14F-4D97-AF65-F5344CB8AC3E}">
        <p14:creationId xmlns:p14="http://schemas.microsoft.com/office/powerpoint/2010/main" val="645972627"/>
      </p:ext>
    </p:extLst>
  </p:cSld>
  <p:clrMapOvr>
    <a:masterClrMapping/>
  </p:clrMapOvr>
  <mc:AlternateContent xmlns:mc="http://schemas.openxmlformats.org/markup-compatibility/2006" xmlns:p14="http://schemas.microsoft.com/office/powerpoint/2010/main">
    <mc:Choice Requires="p14">
      <p:transition spd="slow" p14:dur="2000" advTm="99522"/>
    </mc:Choice>
    <mc:Fallback xmlns="">
      <p:transition spd="slow" advTm="99522"/>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637" y="235528"/>
            <a:ext cx="10419163" cy="1047007"/>
          </a:xfrm>
        </p:spPr>
        <p:txBody>
          <a:bodyPr>
            <a:normAutofit/>
          </a:bodyPr>
          <a:lstStyle/>
          <a:p>
            <a:r>
              <a:rPr lang="en-US" sz="3900" b="1" u="sng" dirty="0" smtClean="0"/>
              <a:t>Logistic Regression</a:t>
            </a:r>
            <a:endParaRPr lang="en-US" sz="3900" b="1" u="sng" dirty="0"/>
          </a:p>
        </p:txBody>
      </p:sp>
      <p:sp>
        <p:nvSpPr>
          <p:cNvPr id="7" name="Content Placeholder 2"/>
          <p:cNvSpPr>
            <a:spLocks noGrp="1"/>
          </p:cNvSpPr>
          <p:nvPr>
            <p:ph idx="1"/>
          </p:nvPr>
        </p:nvSpPr>
        <p:spPr>
          <a:xfrm>
            <a:off x="1528310" y="1545182"/>
            <a:ext cx="6252111" cy="4165807"/>
          </a:xfrm>
        </p:spPr>
        <p:txBody>
          <a:bodyPr>
            <a:normAutofit fontScale="62500" lnSpcReduction="20000"/>
          </a:bodyPr>
          <a:lstStyle/>
          <a:p>
            <a:pPr fontAlgn="base"/>
            <a:endParaRPr lang="en-GB" sz="3000" dirty="0" smtClean="0"/>
          </a:p>
          <a:p>
            <a:pPr fontAlgn="base"/>
            <a:r>
              <a:rPr lang="en-US" sz="3200" dirty="0" smtClean="0"/>
              <a:t>Initially, the best 10 features are selected using the chi-square metric.</a:t>
            </a:r>
            <a:endParaRPr lang="en-US" sz="3200" dirty="0"/>
          </a:p>
          <a:p>
            <a:pPr fontAlgn="base"/>
            <a:r>
              <a:rPr lang="en-GB" sz="3000" dirty="0" smtClean="0"/>
              <a:t>Then, a score is generated for each feature using the sigmoid function.</a:t>
            </a:r>
          </a:p>
          <a:p>
            <a:pPr fontAlgn="base"/>
            <a:endParaRPr lang="en-GB" sz="3000" dirty="0" smtClean="0"/>
          </a:p>
          <a:p>
            <a:pPr fontAlgn="base"/>
            <a:r>
              <a:rPr lang="en-GB" sz="3000" dirty="0" smtClean="0"/>
              <a:t>Weightage of each feature is updated using the scores for each step of gradient ascent.</a:t>
            </a:r>
          </a:p>
          <a:p>
            <a:pPr fontAlgn="base"/>
            <a:r>
              <a:rPr lang="en-GB" sz="3000" dirty="0" smtClean="0"/>
              <a:t>A log-likelihood function is used to check the convergence of the weights after each iteration in order to find the maximization point.</a:t>
            </a:r>
          </a:p>
          <a:p>
            <a:pPr fontAlgn="base"/>
            <a:r>
              <a:rPr lang="en-GB" sz="3000" dirty="0" smtClean="0"/>
              <a:t>Based on the weights computed determines the class labels of the test instances </a:t>
            </a:r>
          </a:p>
          <a:p>
            <a:pPr fontAlgn="base"/>
            <a:endParaRPr lang="en-GB" sz="3000" dirty="0"/>
          </a:p>
        </p:txBody>
      </p:sp>
      <p:pic>
        <p:nvPicPr>
          <p:cNvPr id="3" name="Picture 2"/>
          <p:cNvPicPr>
            <a:picLocks noChangeAspect="1"/>
          </p:cNvPicPr>
          <p:nvPr/>
        </p:nvPicPr>
        <p:blipFill>
          <a:blip r:embed="rId2"/>
          <a:stretch>
            <a:fillRect/>
          </a:stretch>
        </p:blipFill>
        <p:spPr>
          <a:xfrm>
            <a:off x="7777795" y="1282535"/>
            <a:ext cx="4130126" cy="2783070"/>
          </a:xfrm>
          <a:prstGeom prst="rect">
            <a:avLst/>
          </a:prstGeom>
          <a:ln>
            <a:solidFill>
              <a:schemeClr val="tx1"/>
            </a:solidFill>
          </a:ln>
        </p:spPr>
      </p:pic>
      <p:pic>
        <p:nvPicPr>
          <p:cNvPr id="4" name="Picture 3"/>
          <p:cNvPicPr>
            <a:picLocks noChangeAspect="1"/>
          </p:cNvPicPr>
          <p:nvPr/>
        </p:nvPicPr>
        <p:blipFill>
          <a:blip r:embed="rId3"/>
          <a:stretch>
            <a:fillRect/>
          </a:stretch>
        </p:blipFill>
        <p:spPr>
          <a:xfrm>
            <a:off x="7777795" y="4303850"/>
            <a:ext cx="4130125" cy="2401750"/>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3768039" y="2738238"/>
            <a:ext cx="1477730" cy="615721"/>
          </a:xfrm>
          <a:prstGeom prst="rect">
            <a:avLst/>
          </a:prstGeom>
          <a:ln>
            <a:solidFill>
              <a:schemeClr val="tx1"/>
            </a:solidFill>
          </a:ln>
        </p:spPr>
      </p:pic>
    </p:spTree>
    <p:extLst>
      <p:ext uri="{BB962C8B-B14F-4D97-AF65-F5344CB8AC3E}">
        <p14:creationId xmlns:p14="http://schemas.microsoft.com/office/powerpoint/2010/main" val="576150127"/>
      </p:ext>
    </p:extLst>
  </p:cSld>
  <p:clrMapOvr>
    <a:masterClrMapping/>
  </p:clrMapOvr>
  <mc:AlternateContent xmlns:mc="http://schemas.openxmlformats.org/markup-compatibility/2006" xmlns:p14="http://schemas.microsoft.com/office/powerpoint/2010/main">
    <mc:Choice Requires="p14">
      <p:transition spd="slow" p14:dur="2000" advTm="158221"/>
    </mc:Choice>
    <mc:Fallback xmlns="">
      <p:transition spd="slow" advTm="158221"/>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291190"/>
            <a:ext cx="10250490" cy="1003220"/>
          </a:xfrm>
        </p:spPr>
        <p:txBody>
          <a:bodyPr>
            <a:normAutofit/>
          </a:bodyPr>
          <a:lstStyle/>
          <a:p>
            <a:r>
              <a:rPr lang="en-US" sz="3500" b="1" u="sng" dirty="0" smtClean="0"/>
              <a:t>Gaussian Naïve Bayes</a:t>
            </a:r>
            <a:endParaRPr lang="en-US" sz="3500" b="1" u="sng" dirty="0"/>
          </a:p>
        </p:txBody>
      </p:sp>
      <p:sp>
        <p:nvSpPr>
          <p:cNvPr id="3" name="Content Placeholder 2"/>
          <p:cNvSpPr>
            <a:spLocks noGrp="1"/>
          </p:cNvSpPr>
          <p:nvPr>
            <p:ph idx="1"/>
          </p:nvPr>
        </p:nvSpPr>
        <p:spPr>
          <a:xfrm>
            <a:off x="1484310" y="1609351"/>
            <a:ext cx="6103606" cy="4518733"/>
          </a:xfrm>
        </p:spPr>
        <p:txBody>
          <a:bodyPr>
            <a:normAutofit fontScale="85000" lnSpcReduction="10000"/>
          </a:bodyPr>
          <a:lstStyle/>
          <a:p>
            <a:pPr fontAlgn="base"/>
            <a:r>
              <a:rPr lang="en-US" dirty="0"/>
              <a:t>Initially, the best 10 features are selected using the chi-square metric</a:t>
            </a:r>
            <a:r>
              <a:rPr lang="en-US" dirty="0" smtClean="0"/>
              <a:t>.</a:t>
            </a:r>
            <a:endParaRPr lang="en-GB" dirty="0" smtClean="0"/>
          </a:p>
          <a:p>
            <a:pPr fontAlgn="base"/>
            <a:r>
              <a:rPr lang="en-GB" dirty="0" smtClean="0"/>
              <a:t>Then, these features are separated based on classes.</a:t>
            </a:r>
          </a:p>
          <a:p>
            <a:pPr fontAlgn="base"/>
            <a:r>
              <a:rPr lang="en-GB" dirty="0" smtClean="0"/>
              <a:t>Then, the training </a:t>
            </a:r>
            <a:r>
              <a:rPr lang="en-GB" dirty="0"/>
              <a:t>d</a:t>
            </a:r>
            <a:r>
              <a:rPr lang="en-GB" dirty="0" smtClean="0"/>
              <a:t>ata is summarized by computing the mean and standard deviation for each feature based on classes</a:t>
            </a:r>
          </a:p>
          <a:p>
            <a:pPr fontAlgn="base"/>
            <a:r>
              <a:rPr lang="en-GB" dirty="0" smtClean="0"/>
              <a:t>A Gaussian Function has been used to estimate </a:t>
            </a:r>
            <a:r>
              <a:rPr lang="en-GB" dirty="0"/>
              <a:t>the probability of a given attribute value, given the known mean and standard deviation for the attribute estimated from the training data.</a:t>
            </a:r>
            <a:r>
              <a:rPr lang="en-GB" dirty="0" smtClean="0"/>
              <a:t> </a:t>
            </a:r>
          </a:p>
          <a:p>
            <a:pPr fontAlgn="base"/>
            <a:r>
              <a:rPr lang="en-GB" dirty="0" smtClean="0"/>
              <a:t>Finally, the </a:t>
            </a:r>
            <a:r>
              <a:rPr lang="en-GB" dirty="0"/>
              <a:t>probabilities of all of the attribute values for a data instance </a:t>
            </a:r>
            <a:r>
              <a:rPr lang="en-GB" dirty="0" smtClean="0"/>
              <a:t>are taken into account to </a:t>
            </a:r>
            <a:r>
              <a:rPr lang="en-GB" dirty="0"/>
              <a:t>result </a:t>
            </a:r>
            <a:r>
              <a:rPr lang="en-GB" dirty="0" smtClean="0"/>
              <a:t>in </a:t>
            </a:r>
            <a:r>
              <a:rPr lang="en-GB" dirty="0"/>
              <a:t>a map of class values to </a:t>
            </a:r>
            <a:r>
              <a:rPr lang="en-GB" dirty="0" smtClean="0"/>
              <a:t>probabilities which is used to predict the labels on test dataset.</a:t>
            </a:r>
            <a:endParaRPr lang="en-GB" dirty="0"/>
          </a:p>
        </p:txBody>
      </p:sp>
      <p:pic>
        <p:nvPicPr>
          <p:cNvPr id="4" name="Picture 3"/>
          <p:cNvPicPr>
            <a:picLocks noChangeAspect="1"/>
          </p:cNvPicPr>
          <p:nvPr/>
        </p:nvPicPr>
        <p:blipFill>
          <a:blip r:embed="rId3"/>
          <a:stretch>
            <a:fillRect/>
          </a:stretch>
        </p:blipFill>
        <p:spPr>
          <a:xfrm>
            <a:off x="7804244" y="1609351"/>
            <a:ext cx="4114037" cy="1101765"/>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7804243" y="3336756"/>
            <a:ext cx="4114037" cy="2778418"/>
          </a:xfrm>
          <a:prstGeom prst="rect">
            <a:avLst/>
          </a:prstGeom>
          <a:ln>
            <a:solidFill>
              <a:schemeClr val="tx1"/>
            </a:solidFill>
          </a:ln>
        </p:spPr>
      </p:pic>
    </p:spTree>
    <p:extLst>
      <p:ext uri="{BB962C8B-B14F-4D97-AF65-F5344CB8AC3E}">
        <p14:creationId xmlns:p14="http://schemas.microsoft.com/office/powerpoint/2010/main" val="1925517661"/>
      </p:ext>
    </p:extLst>
  </p:cSld>
  <p:clrMapOvr>
    <a:masterClrMapping/>
  </p:clrMapOvr>
  <mc:AlternateContent xmlns:mc="http://schemas.openxmlformats.org/markup-compatibility/2006" xmlns:p14="http://schemas.microsoft.com/office/powerpoint/2010/main">
    <mc:Choice Requires="p14">
      <p:transition spd="slow" p14:dur="2000" advTm="106285"/>
    </mc:Choice>
    <mc:Fallback xmlns="">
      <p:transition spd="slow" advTm="106285"/>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345574"/>
            <a:ext cx="10018713" cy="1219200"/>
          </a:xfrm>
        </p:spPr>
        <p:txBody>
          <a:bodyPr>
            <a:normAutofit/>
          </a:bodyPr>
          <a:lstStyle/>
          <a:p>
            <a:r>
              <a:rPr lang="en-US" sz="3600" b="1" u="sng" dirty="0" smtClean="0"/>
              <a:t>K-Nearest Neighbors</a:t>
            </a:r>
            <a:endParaRPr lang="en-US" sz="3600" b="1" u="sng" dirty="0"/>
          </a:p>
        </p:txBody>
      </p:sp>
      <p:sp>
        <p:nvSpPr>
          <p:cNvPr id="5" name="Content Placeholder 4"/>
          <p:cNvSpPr>
            <a:spLocks noGrp="1"/>
          </p:cNvSpPr>
          <p:nvPr>
            <p:ph idx="1"/>
          </p:nvPr>
        </p:nvSpPr>
        <p:spPr>
          <a:xfrm>
            <a:off x="1484310" y="2105526"/>
            <a:ext cx="6889669" cy="2370222"/>
          </a:xfrm>
        </p:spPr>
        <p:txBody>
          <a:bodyPr>
            <a:normAutofit fontScale="70000" lnSpcReduction="20000"/>
          </a:bodyPr>
          <a:lstStyle/>
          <a:p>
            <a:r>
              <a:rPr lang="en-US" dirty="0" smtClean="0"/>
              <a:t>Initially, the best 10 features are selected using the chi-square metric.</a:t>
            </a:r>
          </a:p>
          <a:p>
            <a:r>
              <a:rPr lang="en-US" dirty="0" smtClean="0"/>
              <a:t>The Euclidean distance for each test instance is computed from the entire training set.</a:t>
            </a:r>
          </a:p>
          <a:p>
            <a:r>
              <a:rPr lang="en-US" dirty="0" smtClean="0"/>
              <a:t>The top k similar neighbors from the training set are taken and then the class of each test instance is determined by the voting of the class labels of the neighbors.</a:t>
            </a:r>
          </a:p>
          <a:p>
            <a:r>
              <a:rPr lang="en-US" dirty="0" smtClean="0"/>
              <a:t>The value of k is taken as odd in order to avoid ties while selecting class labels. We experimented with k=3 and 5 and got better results with k=3.</a:t>
            </a:r>
          </a:p>
        </p:txBody>
      </p:sp>
      <p:pic>
        <p:nvPicPr>
          <p:cNvPr id="6" name="Picture 5"/>
          <p:cNvPicPr>
            <a:picLocks noChangeAspect="1"/>
          </p:cNvPicPr>
          <p:nvPr/>
        </p:nvPicPr>
        <p:blipFill>
          <a:blip r:embed="rId2"/>
          <a:stretch>
            <a:fillRect/>
          </a:stretch>
        </p:blipFill>
        <p:spPr>
          <a:xfrm>
            <a:off x="8650865" y="1564774"/>
            <a:ext cx="3237003" cy="2910974"/>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2956715" y="5176157"/>
            <a:ext cx="7313955" cy="963291"/>
          </a:xfrm>
          <a:prstGeom prst="rect">
            <a:avLst/>
          </a:prstGeom>
          <a:ln>
            <a:solidFill>
              <a:schemeClr val="tx1"/>
            </a:solidFill>
          </a:ln>
        </p:spPr>
      </p:pic>
    </p:spTree>
    <p:extLst>
      <p:ext uri="{BB962C8B-B14F-4D97-AF65-F5344CB8AC3E}">
        <p14:creationId xmlns:p14="http://schemas.microsoft.com/office/powerpoint/2010/main" val="642002861"/>
      </p:ext>
    </p:extLst>
  </p:cSld>
  <p:clrMapOvr>
    <a:masterClrMapping/>
  </p:clrMapOvr>
  <mc:AlternateContent xmlns:mc="http://schemas.openxmlformats.org/markup-compatibility/2006" xmlns:p14="http://schemas.microsoft.com/office/powerpoint/2010/main">
    <mc:Choice Requires="p14">
      <p:transition spd="slow" p14:dur="2000" advTm="163649"/>
    </mc:Choice>
    <mc:Fallback xmlns="">
      <p:transition spd="slow" advTm="163649"/>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2950</TotalTime>
  <Words>1014</Words>
  <Application>Microsoft Macintosh PowerPoint</Application>
  <PresentationFormat>Widescreen</PresentationFormat>
  <Paragraphs>213</Paragraphs>
  <Slides>18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Apple Chancery</vt:lpstr>
      <vt:lpstr>Calibri</vt:lpstr>
      <vt:lpstr>Corbel</vt:lpstr>
      <vt:lpstr>Mangal</vt:lpstr>
      <vt:lpstr>Wingdings</vt:lpstr>
      <vt:lpstr>Arial</vt:lpstr>
      <vt:lpstr>Parallax</vt:lpstr>
      <vt:lpstr>PowerPoint Presentation</vt:lpstr>
      <vt:lpstr>Introduction</vt:lpstr>
      <vt:lpstr>Problem Statement</vt:lpstr>
      <vt:lpstr>Dataset Summary</vt:lpstr>
      <vt:lpstr>PowerPoint Presentation</vt:lpstr>
      <vt:lpstr>Classification Algorithms</vt:lpstr>
      <vt:lpstr>Logistic Regression</vt:lpstr>
      <vt:lpstr>Gaussian Naïve Bayes</vt:lpstr>
      <vt:lpstr>K-Nearest Neighbors</vt:lpstr>
      <vt:lpstr>Decision Tree (CART Algorithm)</vt:lpstr>
      <vt:lpstr>Performance Metrics</vt:lpstr>
      <vt:lpstr>Performance Metrics (Contd…)</vt:lpstr>
      <vt:lpstr>Additional Results</vt:lpstr>
      <vt:lpstr>Result Analysis</vt:lpstr>
      <vt:lpstr>Result Analysis (Contd…)</vt:lpstr>
      <vt:lpstr>Limitations and Future Work</vt:lpstr>
      <vt:lpstr>Questions?</vt:lpstr>
      <vt:lpstr>Thank You</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Avirup Chakraborty</dc:creator>
  <cp:lastModifiedBy>Avirup Chakraborty</cp:lastModifiedBy>
  <cp:revision>158</cp:revision>
  <dcterms:created xsi:type="dcterms:W3CDTF">2017-02-04T06:26:14Z</dcterms:created>
  <dcterms:modified xsi:type="dcterms:W3CDTF">2017-12-11T01:03:21Z</dcterms:modified>
</cp:coreProperties>
</file>